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91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92" r:id="rId21"/>
    <p:sldId id="293" r:id="rId22"/>
    <p:sldId id="294" r:id="rId23"/>
    <p:sldId id="295" r:id="rId24"/>
    <p:sldId id="296" r:id="rId25"/>
    <p:sldId id="297" r:id="rId26"/>
    <p:sldId id="271" r:id="rId27"/>
    <p:sldId id="272" r:id="rId28"/>
    <p:sldId id="279" r:id="rId29"/>
    <p:sldId id="280" r:id="rId30"/>
    <p:sldId id="281" r:id="rId31"/>
    <p:sldId id="309" r:id="rId32"/>
    <p:sldId id="310" r:id="rId33"/>
    <p:sldId id="306" r:id="rId34"/>
    <p:sldId id="307" r:id="rId35"/>
    <p:sldId id="312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303" r:id="rId44"/>
    <p:sldId id="299" r:id="rId45"/>
    <p:sldId id="305" r:id="rId46"/>
    <p:sldId id="300" r:id="rId47"/>
    <p:sldId id="301" r:id="rId48"/>
    <p:sldId id="308" r:id="rId49"/>
    <p:sldId id="311" r:id="rId50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94" autoAdjust="0"/>
    <p:restoredTop sz="94660"/>
  </p:normalViewPr>
  <p:slideViewPr>
    <p:cSldViewPr showGuides="1">
      <p:cViewPr>
        <p:scale>
          <a:sx n="125" d="100"/>
          <a:sy n="125" d="100"/>
        </p:scale>
        <p:origin x="-1302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139-96EA-4E34-A319-F28E34F2D680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DD1-C4A7-4E2D-9E9C-5CB160697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4423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139-96EA-4E34-A319-F28E34F2D680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DD1-C4A7-4E2D-9E9C-5CB160697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48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139-96EA-4E34-A319-F28E34F2D680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DD1-C4A7-4E2D-9E9C-5CB160697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85085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5EFF-18ED-411D-BA40-7ECA9742BB7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2776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36E1-1091-467F-ADE3-41B880223AC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863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7C50-50A8-47F9-B388-8DF15D627FF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971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666F-934E-43D8-888B-8C9D6D75A93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212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B96-1C30-4CA7-8FD0-5F5B79E997B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033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33DA-D24B-4260-BBC0-25C8DF532A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5924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4377-F6FD-4B21-A661-347CAD1D675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7678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B134-FED1-4BDC-BDA1-3EE4240080C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66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139-96EA-4E34-A319-F28E34F2D680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DD1-C4A7-4E2D-9E9C-5CB160697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45373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2594-9F0C-4369-8E05-BD6BA1754EA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735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E1D2-C1F0-4803-A813-290AF6F0EFA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486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BF4B-46B6-4E8D-8517-432C868EB90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3402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5EFF-18ED-411D-BA40-7ECA9742BB7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379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36E1-1091-467F-ADE3-41B880223AC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57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7C50-50A8-47F9-B388-8DF15D627FF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3343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666F-934E-43D8-888B-8C9D6D75A93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8112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B96-1C30-4CA7-8FD0-5F5B79E997B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436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33DA-D24B-4260-BBC0-25C8DF532A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5843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4377-F6FD-4B21-A661-347CAD1D675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683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139-96EA-4E34-A319-F28E34F2D680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DD1-C4A7-4E2D-9E9C-5CB160697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681356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B134-FED1-4BDC-BDA1-3EE4240080C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005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2594-9F0C-4369-8E05-BD6BA1754EA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4452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E1D2-C1F0-4803-A813-290AF6F0EFA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91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BF4B-46B6-4E8D-8517-432C868EB90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850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5EFF-18ED-411D-BA40-7ECA9742BB7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3566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36E1-1091-467F-ADE3-41B880223AC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8032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7C50-50A8-47F9-B388-8DF15D627FF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586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666F-934E-43D8-888B-8C9D6D75A93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9430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B96-1C30-4CA7-8FD0-5F5B79E997B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725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33DA-D24B-4260-BBC0-25C8DF532A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74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139-96EA-4E34-A319-F28E34F2D680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DD1-C4A7-4E2D-9E9C-5CB160697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543525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4377-F6FD-4B21-A661-347CAD1D675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7658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B134-FED1-4BDC-BDA1-3EE4240080C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285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2594-9F0C-4369-8E05-BD6BA1754EA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9874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E1D2-C1F0-4803-A813-290AF6F0EFA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19621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BF4B-46B6-4E8D-8517-432C868EB90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4220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8EC-8CC1-4A06-8D68-5D2E91FD03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0239-03A1-4F02-A05E-CB8DEB32255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4504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F72D-2C72-48CD-85A5-65EAC9BB997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0239-03A1-4F02-A05E-CB8DEB32255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608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6035-A9E7-4594-AE46-08099CB6089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0239-03A1-4F02-A05E-CB8DEB32255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59959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6BDF-0343-4A8B-9946-6D66526BDED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0239-03A1-4F02-A05E-CB8DEB32255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58489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BA10-8CEC-42AE-B36E-3D76FF938CE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0239-03A1-4F02-A05E-CB8DEB32255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5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139-96EA-4E34-A319-F28E34F2D680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DD1-C4A7-4E2D-9E9C-5CB160697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29488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A3A6-9176-4CF6-98C4-DEC586007FE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0239-03A1-4F02-A05E-CB8DEB32255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9138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2354-B5DE-4EA7-B0C5-F2BF0549B4C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0239-03A1-4F02-A05E-CB8DEB32255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010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C3CB-9B83-4DCD-9B2A-5B4B7E68A5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0239-03A1-4F02-A05E-CB8DEB32255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97967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BAA-4751-452E-A4E5-D74F3F0E580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0239-03A1-4F02-A05E-CB8DEB32255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94898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80F5-391C-4286-A85A-6B51AD85B1D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0239-03A1-4F02-A05E-CB8DEB32255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781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99D5-C923-4F2C-A3B0-C165A7C8615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0239-03A1-4F02-A05E-CB8DEB32255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56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139-96EA-4E34-A319-F28E34F2D680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DD1-C4A7-4E2D-9E9C-5CB160697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8597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139-96EA-4E34-A319-F28E34F2D680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DD1-C4A7-4E2D-9E9C-5CB160697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4354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139-96EA-4E34-A319-F28E34F2D680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DD1-C4A7-4E2D-9E9C-5CB160697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9152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139-96EA-4E34-A319-F28E34F2D680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DD1-C4A7-4E2D-9E9C-5CB160697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3230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22139-96EA-4E34-A319-F28E34F2D680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9DD1-C4A7-4E2D-9E9C-5CB160697D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11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B36E7-1A0A-4249-9C14-DAFB7B08683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313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B36E7-1A0A-4249-9C14-DAFB7B08683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49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B36E7-1A0A-4249-9C14-DAFB7B08683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853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86F95-ABA2-44F4-B81D-E14662474B3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0239-03A1-4F02-A05E-CB8DEB32255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88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carta.milano.it/it/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hyperlink" Target="http://www.google.it/url?sa=i&amp;rct=j&amp;q=&amp;esrc=s&amp;source=images&amp;cd=&amp;cad=rja&amp;uact=8&amp;ved=0CAcQjRw&amp;url=http://veki.club/carne-latte/&amp;ei=WBUxVfSnFcr3O5uHgIgL&amp;bvm=bv.91071109,d.bGQ&amp;psig=AFQjCNFIksXI3hUZ6eu5C6kPHGeNrXZ0Aw&amp;ust=1429366471801921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my-personaltrainer.it/fibra.jpg" TargetMode="External"/><Relationship Id="rId7" Type="http://schemas.openxmlformats.org/officeDocument/2006/relationships/hyperlink" Target="http://www.google.it/imgres?imgurl=http://upload.wikimedia.org/wikipedia/commons/thumb/0/0e/Milk_glass.jpg/220px-Milk_glass.jpg&amp;imgrefurl=http://it.wikipedia.org/wiki/Latte&amp;usg=__kaJpUE4Svt27_0zVopQ8pxanmOs=&amp;h=293&amp;w=220&amp;sz=7&amp;hl=it&amp;start=1&amp;zoom=1&amp;tbnid=CgW0_OQ5K5BwUM:&amp;tbnh=115&amp;tbnw=86&amp;ei=RHbSTqHPD8uk-gbk-f3oDg&amp;prev=/images?q=latte&amp;hl=it&amp;sa=N&amp;gbv=2&amp;tbm=isch&amp;itbs=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openxmlformats.org/officeDocument/2006/relationships/hyperlink" Target="http://www.google.it/imgres?imgurl=http://m2.paperblog.com/i/29/298227/cosa-sono-i-carboidrati-L-v0K89V.jpeg&amp;imgrefurl=http://it.paperblog.com/cosa-sono-i-carboidrati-298227/&amp;usg=__OeKiU1TCmK5YkDMDCxDssL5_3bw=&amp;h=360&amp;w=300&amp;sz=27&amp;hl=it&amp;start=252&amp;zoom=1&amp;tbnid=wPn9xo-jtL4HIM:&amp;tbnh=121&amp;tbnw=101&amp;ei=CHLSTti4JI-6-Aa_uITHDg&amp;prev=/images?q=carboidrati&amp;start=231&amp;hl=it&amp;sa=N&amp;gbv=2&amp;tbm=isch&amp;itbs=1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rm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Alimentazione e dintorni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56176" y="5877272"/>
            <a:ext cx="29592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Valentina Ermili - Barbara Macaluso</a:t>
            </a:r>
          </a:p>
          <a:p>
            <a:pPr algn="ctr"/>
            <a:r>
              <a:rPr lang="it-IT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Classe II^B</a:t>
            </a:r>
          </a:p>
          <a:p>
            <a:pPr algn="ctr"/>
            <a:r>
              <a:rPr lang="it-IT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S. M. S. «G. Verdi» – Piazza Ormea (Roma)</a:t>
            </a:r>
          </a:p>
          <a:p>
            <a:pPr algn="ctr"/>
            <a:r>
              <a:rPr lang="it-IT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Anno Scolastico 2014/2015</a:t>
            </a:r>
          </a:p>
          <a:p>
            <a:pPr algn="ctr"/>
            <a:r>
              <a:rPr lang="it-I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[</a:t>
            </a:r>
            <a:r>
              <a:rPr lang="it-IT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Prof. Vincenzo </a:t>
            </a:r>
            <a:r>
              <a:rPr lang="it-IT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Fucito</a:t>
            </a:r>
            <a:r>
              <a:rPr lang="it-IT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]</a:t>
            </a:r>
            <a:endParaRPr lang="it-IT" sz="1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4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Le vitamine (1/2)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/44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23528" y="1600200"/>
            <a:ext cx="821925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Le vitamine sono sostanze che, se pur in piccole quantità, sono necessarie per il buon funzionamento del nostro metabolismo e quindi per il nostro benessere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vitamine, in base alla loro solubilità (nei grassi o in acqua), si dividono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due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grandi gruppi: </a:t>
            </a: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vitamine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liposolubili</a:t>
            </a:r>
          </a:p>
          <a:p>
            <a:pPr algn="just"/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vitamine idrosolubili</a:t>
            </a: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vitamine liposolubili sono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E,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K.</a:t>
            </a:r>
          </a:p>
          <a:p>
            <a:pPr marL="0" indent="0" algn="just">
              <a:buNone/>
            </a:pP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Vitamina A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favorisce </a:t>
            </a:r>
            <a:r>
              <a:rPr lang="it-IT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 vista,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mantiene la salute e l'elasticità della pelle, aumenta la resistenza alle infezioni; ne sono ricchi </a:t>
            </a:r>
            <a:r>
              <a:rPr lang="it-IT" sz="1600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l’olio di pesce e il fegato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Sostanze che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il nostro organismo è in grado di trasformare in vitamina A le troviamo nei vegetali di colore arancione o verde intenso e nel latte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Vitamina E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contrasta l’invecchiamento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it-IT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previene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da tumori, arteriosclerosi e </a:t>
            </a:r>
            <a:r>
              <a:rPr lang="it-IT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sterilità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Si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trova </a:t>
            </a:r>
            <a:r>
              <a:rPr lang="it-IT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nell’olio di girasole, di arachide e di oliva, nell’insalata verde, nei pomodori, nei legumi verdi e nella frutta secca</a:t>
            </a:r>
            <a:r>
              <a:rPr lang="it-IT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080" y="1988840"/>
            <a:ext cx="1427559" cy="101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052" y="2564904"/>
            <a:ext cx="1607964" cy="91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700" y="3888431"/>
            <a:ext cx="406939" cy="112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195" y="5051152"/>
            <a:ext cx="506444" cy="53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7380312" y="-27384"/>
            <a:ext cx="179408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Principi nutritivi organici</a:t>
            </a:r>
          </a:p>
        </p:txBody>
      </p:sp>
    </p:spTree>
    <p:extLst>
      <p:ext uri="{BB962C8B-B14F-4D97-AF65-F5344CB8AC3E}">
        <p14:creationId xmlns="" xmlns:p14="http://schemas.microsoft.com/office/powerpoint/2010/main" val="15079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Le vitamine </a:t>
            </a: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(2/2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41176" y="1600200"/>
            <a:ext cx="821925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Vitamina K: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ha un ruolo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importante nel processo di coagulazione e regola la sintesi di alcune proteine necessarie per lo sviluppo del tessuto </a:t>
            </a:r>
            <a:r>
              <a:rPr lang="it-IT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osseo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La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troviamo nei vegetali, soprattutto negli </a:t>
            </a:r>
            <a:r>
              <a:rPr lang="it-IT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spinaci, nel cavolo, nel cavolfiore e nei piselli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vitamine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idrosolubili  sono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 e gruppo B.</a:t>
            </a:r>
          </a:p>
          <a:p>
            <a:pPr marL="0" indent="0" algn="just">
              <a:buNone/>
            </a:pP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Vitamina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C: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rinforza le pareti dei capillari, stimola la produzione di anticorpi e quindi aiuta a difendersi da </a:t>
            </a:r>
            <a:r>
              <a:rPr lang="it-IT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infezioni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Si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trova negli </a:t>
            </a:r>
            <a:r>
              <a:rPr lang="it-IT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ortaggi verdi, negli </a:t>
            </a:r>
            <a:r>
              <a:rPr lang="it-IT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agrumi e </a:t>
            </a:r>
            <a:r>
              <a:rPr lang="it-IT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nel fegato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Vitamine del Gruppo B: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ostituiscono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 ruolo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essenziale per il funzionamento del sistema nervoso, al tono muscolare </a:t>
            </a:r>
            <a:r>
              <a:rPr lang="it-IT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dell‘intestino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Si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trovano principalmente nelle </a:t>
            </a:r>
            <a:r>
              <a:rPr lang="it-IT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uova, nel lievito di birra, nella carne, nelle uova, nei legumi e nel latte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buNone/>
            </a:pPr>
            <a:endParaRPr lang="it-IT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8496746" y="1628800"/>
            <a:ext cx="539750" cy="3960440"/>
            <a:chOff x="8496746" y="1628800"/>
            <a:chExt cx="539750" cy="396044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945" y="1628800"/>
              <a:ext cx="539551" cy="576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7" descr="Carenze vitam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945" y="3366711"/>
              <a:ext cx="539551" cy="49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egg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746" y="4365104"/>
              <a:ext cx="479849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 descr="lat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0871" y="4815160"/>
              <a:ext cx="431698" cy="77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CasellaDiTesto 12"/>
          <p:cNvSpPr txBox="1"/>
          <p:nvPr/>
        </p:nvSpPr>
        <p:spPr>
          <a:xfrm>
            <a:off x="7380312" y="-27384"/>
            <a:ext cx="179408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Principi nutritivi organici</a:t>
            </a:r>
          </a:p>
        </p:txBody>
      </p:sp>
    </p:spTree>
    <p:extLst>
      <p:ext uri="{BB962C8B-B14F-4D97-AF65-F5344CB8AC3E}">
        <p14:creationId xmlns="" xmlns:p14="http://schemas.microsoft.com/office/powerpoint/2010/main" val="29500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Principi nutritivi inorganici</a:t>
            </a:r>
            <a:endParaRPr lang="it-IT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8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L’ acqua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L’organismo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dell’adulto è costituito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da circa il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60% di acqua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L’acqua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svolge nell’organismo quattro funzioni:</a:t>
            </a:r>
          </a:p>
          <a:p>
            <a:pPr algn="just">
              <a:buFont typeface="+mj-lt"/>
              <a:buAutoNum type="arabicPeriod"/>
            </a:pPr>
            <a:r>
              <a:rPr lang="it-IT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idratante </a:t>
            </a:r>
            <a:r>
              <a:rPr lang="it-IT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dei tessuti;</a:t>
            </a:r>
          </a:p>
          <a:p>
            <a:pPr algn="just">
              <a:buFont typeface="+mj-lt"/>
              <a:buAutoNum type="arabicPeriod"/>
            </a:pPr>
            <a:r>
              <a:rPr lang="it-IT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regolatrice </a:t>
            </a:r>
            <a:r>
              <a:rPr lang="it-IT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della digestione e del metabolismo;</a:t>
            </a:r>
          </a:p>
          <a:p>
            <a:pPr algn="just">
              <a:buFont typeface="+mj-lt"/>
              <a:buAutoNum type="arabicPeriod"/>
            </a:pPr>
            <a:r>
              <a:rPr lang="it-IT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di </a:t>
            </a:r>
            <a:r>
              <a:rPr lang="it-IT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trasporto delle sostanze dentro e fuori le cellule e l’organismo in genere;</a:t>
            </a:r>
          </a:p>
          <a:p>
            <a:pPr algn="just">
              <a:buFont typeface="+mj-lt"/>
              <a:buAutoNum type="arabicPeriod"/>
            </a:pPr>
            <a:r>
              <a:rPr lang="it-IT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termoregolatrice.</a:t>
            </a: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fabbisogno quotidiano di acqua per ogni individuo è di circa 2,5 litri al giorno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L’acqua anche se indispensabile nella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vita,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non ha valore nutrizionale.</a:t>
            </a:r>
          </a:p>
          <a:p>
            <a:pPr marL="0" indent="0" algn="just">
              <a:buNone/>
            </a:pPr>
            <a:endParaRPr lang="it-IT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4710261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236296" y="-27384"/>
            <a:ext cx="19127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Principi nutritivi inorganici</a:t>
            </a:r>
          </a:p>
        </p:txBody>
      </p:sp>
    </p:spTree>
    <p:extLst>
      <p:ext uri="{BB962C8B-B14F-4D97-AF65-F5344CB8AC3E}">
        <p14:creationId xmlns="" xmlns:p14="http://schemas.microsoft.com/office/powerpoint/2010/main" val="628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 sali minerali (1/2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79512" y="1600200"/>
            <a:ext cx="821925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Compongo il corpo umano per circa il 4,4% e sono principalmente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accumulati nello </a:t>
            </a:r>
            <a:r>
              <a:rPr lang="it-IT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scheletro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Sono contenuti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nella </a:t>
            </a:r>
            <a:r>
              <a:rPr lang="it-IT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verdura, frutta, latte, formaggi e carne</a:t>
            </a:r>
            <a:r>
              <a:rPr lang="it-IT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Come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avviene per le vitamine, l’uomo non è in grado di sintetizzare i sali minerali: è indispensabile, perciò,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introdurne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quotidianamente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dosi con la nostra alimentazione.</a:t>
            </a: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Calcio : 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è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il minerale più abbondante nell'organismo. Si trova per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 maggior parte nelle ossa e nei denti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ma anche nel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sangue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nei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muscoli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e in altri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tessuti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Gli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alimenti ricchi di calcio sono il </a:t>
            </a:r>
            <a:r>
              <a:rPr lang="it-IT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latte e i suoi derivati, le uova, i legumi, i pesci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Ferro :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è contenuto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nei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globuli rossi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per il trasporto dell’ossigeno. </a:t>
            </a:r>
          </a:p>
          <a:p>
            <a:pPr marL="0" indent="0" algn="just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Gli alimenti ricchi di ferro sono le </a:t>
            </a:r>
            <a:r>
              <a:rPr lang="it-IT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carni rosse, la frutta secca, i crostacei</a:t>
            </a:r>
            <a:r>
              <a:rPr lang="it-IT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it-IT" sz="16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saliminer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80928"/>
            <a:ext cx="2088233" cy="9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933056"/>
            <a:ext cx="576416" cy="6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926" y="5097165"/>
            <a:ext cx="1211570" cy="63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7236296" y="-27384"/>
            <a:ext cx="19127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Principi nutritivi inorganici</a:t>
            </a:r>
          </a:p>
        </p:txBody>
      </p:sp>
    </p:spTree>
    <p:extLst>
      <p:ext uri="{BB962C8B-B14F-4D97-AF65-F5344CB8AC3E}">
        <p14:creationId xmlns="" xmlns:p14="http://schemas.microsoft.com/office/powerpoint/2010/main" val="11157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 sali minerali (2/2)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23528" y="1600200"/>
            <a:ext cx="821925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Fluoro :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è un importante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costituente delle ossa e dei denti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Alcuni alimenti ricchi di fluoro sono: </a:t>
            </a:r>
            <a:r>
              <a:rPr lang="it-IT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the, vino, acqua, gamberi, patate, pesci…. </a:t>
            </a:r>
          </a:p>
          <a:p>
            <a:pPr marL="0" indent="0" algn="just">
              <a:buNone/>
            </a:pP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Sodio :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largamente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diffuso in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natura, 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si trova nella maggior parte degli alimenti. </a:t>
            </a: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Regola il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bilancio idrico, il </a:t>
            </a:r>
            <a:r>
              <a:rPr lang="it-IT" sz="16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la permeabilità delle membrane, la contrazione </a:t>
            </a:r>
            <a:endParaRPr lang="it-IT" sz="16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muscolare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 la trasmissione dell'impulso nervoso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buNone/>
            </a:pPr>
            <a:endParaRPr lang="it-IT" sz="16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Altri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Sali : 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altri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sali minerali importantissimi per il metabolismo </a:t>
            </a: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sono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potassio, il magnesio</a:t>
            </a:r>
            <a:r>
              <a:rPr lang="it-IT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il selenio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….</a:t>
            </a: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7278" y="2636912"/>
            <a:ext cx="535202" cy="8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05" y="1772816"/>
            <a:ext cx="80927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6166217" y="3677333"/>
            <a:ext cx="2798271" cy="924722"/>
            <a:chOff x="6166217" y="3677333"/>
            <a:chExt cx="2798271" cy="92472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6257" y="3677333"/>
              <a:ext cx="948231" cy="92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217" y="3677333"/>
              <a:ext cx="1933510" cy="92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CasellaDiTesto 10"/>
          <p:cNvSpPr txBox="1"/>
          <p:nvPr/>
        </p:nvSpPr>
        <p:spPr>
          <a:xfrm>
            <a:off x="7236296" y="-27384"/>
            <a:ext cx="19127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Principi nutritivi inorganici</a:t>
            </a:r>
          </a:p>
        </p:txBody>
      </p:sp>
    </p:spTree>
    <p:extLst>
      <p:ext uri="{BB962C8B-B14F-4D97-AF65-F5344CB8AC3E}">
        <p14:creationId xmlns="" xmlns:p14="http://schemas.microsoft.com/office/powerpoint/2010/main" val="23781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La «piramide alimentare»</a:t>
            </a:r>
            <a:endParaRPr lang="it-IT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2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La piramide alimentare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600200"/>
            <a:ext cx="835292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Una dieta equilibrata deve tener conto non solo della quantità ma anche della qualità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degli alimenti.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Per capire in modo semplice in quali proporzioni vanno consumati i diversi alimenti è utile la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Piramide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Alimentare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Tra le diete possiamo ricordare :</a:t>
            </a:r>
          </a:p>
          <a:p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 dieta mediterranea;</a:t>
            </a:r>
          </a:p>
          <a:p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 dieta vegetariana</a:t>
            </a:r>
          </a:p>
          <a:p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 dieta vegana</a:t>
            </a:r>
          </a:p>
          <a:p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 dieta dello sportivo</a:t>
            </a:r>
          </a:p>
          <a:p>
            <a:endParaRPr lang="it-IT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 le relative «piramidi».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236296" y="-27384"/>
            <a:ext cx="19127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 «piramide alimentare»</a:t>
            </a:r>
          </a:p>
        </p:txBody>
      </p:sp>
    </p:spTree>
    <p:extLst>
      <p:ext uri="{BB962C8B-B14F-4D97-AF65-F5344CB8AC3E}">
        <p14:creationId xmlns="" xmlns:p14="http://schemas.microsoft.com/office/powerpoint/2010/main" val="15550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La piramide «mediterranea» e «dello sportivo»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960440" cy="403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83568" y="5929535"/>
            <a:ext cx="3050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Piramide della Dieta Mediterranea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364088" y="5929535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Piramide della Dieta dello Sportivo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06" y="1844825"/>
            <a:ext cx="390613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7236296" y="-27384"/>
            <a:ext cx="19127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 «piramide alimentare»</a:t>
            </a:r>
          </a:p>
        </p:txBody>
      </p:sp>
    </p:spTree>
    <p:extLst>
      <p:ext uri="{BB962C8B-B14F-4D97-AF65-F5344CB8AC3E}">
        <p14:creationId xmlns="" xmlns:p14="http://schemas.microsoft.com/office/powerpoint/2010/main" val="3407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La piramide «vegetariana» e «vegana»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16461" y="5857527"/>
            <a:ext cx="2941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Piramide della Dieta Vegetariana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900624" y="5857527"/>
            <a:ext cx="2563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Piramide della Dieta Vegana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47081"/>
            <a:ext cx="417195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47081"/>
            <a:ext cx="3804505" cy="369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7236296" y="-27384"/>
            <a:ext cx="19127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 «piramide alimentare»</a:t>
            </a:r>
          </a:p>
        </p:txBody>
      </p:sp>
    </p:spTree>
    <p:extLst>
      <p:ext uri="{BB962C8B-B14F-4D97-AF65-F5344CB8AC3E}">
        <p14:creationId xmlns="" xmlns:p14="http://schemas.microsoft.com/office/powerpoint/2010/main" val="4180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Indice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  <a:ln>
            <a:solidFill>
              <a:schemeClr val="tx1"/>
            </a:solidFill>
          </a:ln>
        </p:spPr>
        <p:txBody>
          <a:bodyPr numCol="2">
            <a:noAutofit/>
          </a:bodyPr>
          <a:lstStyle/>
          <a:p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Alimentazione ed alimenti </a:t>
            </a:r>
          </a:p>
          <a:p>
            <a:pPr marL="722313" lvl="1" indent="-368300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Principi nutritivi o nutrienti</a:t>
            </a:r>
          </a:p>
          <a:p>
            <a:pPr marL="722313" lvl="1" indent="-368300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Classificazione degli alimenti</a:t>
            </a:r>
          </a:p>
          <a:p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Principi nutritivi organici</a:t>
            </a:r>
          </a:p>
          <a:p>
            <a:pPr marL="722313" lvl="1" indent="-368300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Carboidrati</a:t>
            </a:r>
          </a:p>
          <a:p>
            <a:pPr marL="722313" lvl="1" indent="-368300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Proteine</a:t>
            </a:r>
          </a:p>
          <a:p>
            <a:pPr marL="722313" lvl="1" indent="-368300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Grassi</a:t>
            </a:r>
          </a:p>
          <a:p>
            <a:pPr marL="722313" lvl="1" indent="-368300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Vitamine</a:t>
            </a:r>
          </a:p>
          <a:p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Principi nutritivi </a:t>
            </a: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inorganici</a:t>
            </a:r>
          </a:p>
          <a:p>
            <a:pPr marL="722313" lvl="1" indent="-368300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Acqua</a:t>
            </a:r>
          </a:p>
          <a:p>
            <a:pPr marL="722313" lvl="1" indent="-368300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Sali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minerali</a:t>
            </a:r>
          </a:p>
          <a:p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La piramide alimentare:</a:t>
            </a:r>
          </a:p>
          <a:p>
            <a:pPr lvl="1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Mediterranea e Dello sportivo</a:t>
            </a:r>
          </a:p>
          <a:p>
            <a:pPr lvl="1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Vegetariana e Vegana</a:t>
            </a:r>
          </a:p>
          <a:p>
            <a:pPr lvl="1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La Dieta Mediterranea</a:t>
            </a:r>
          </a:p>
          <a:p>
            <a:pPr marL="722313" lvl="1" indent="-368300"/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722313" lvl="1" indent="-368300"/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722313" lvl="1" indent="-368300"/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354013" lvl="1" indent="0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354013" lvl="1" indent="0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354013" lvl="1" indent="0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354013" lvl="1" indent="0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Dieta equilibrata</a:t>
            </a:r>
          </a:p>
          <a:p>
            <a:pPr marL="722313" lvl="1" indent="-368300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Dieta equilibrata e corretta</a:t>
            </a:r>
          </a:p>
          <a:p>
            <a:pPr marL="722313" lvl="1" indent="-368300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L.A.R.N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 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disturbi del comportamento </a:t>
            </a: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alimentare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HACCP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EXPO 2015</a:t>
            </a:r>
          </a:p>
          <a:p>
            <a:pPr marL="722313" lvl="1" indent="-368300"/>
            <a:r>
              <a:rPr lang="it-IT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La Carta di Milano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285750" lvl="1">
              <a:buFont typeface="Arial" pitchFamily="34" charset="0"/>
              <a:buChar char="•"/>
            </a:pP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Alcuni approfondimenti:</a:t>
            </a:r>
          </a:p>
          <a:p>
            <a:pPr marL="722313" lvl="1" indent="-368300"/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Esercitazioni in laboratorio</a:t>
            </a:r>
          </a:p>
          <a:p>
            <a:pPr marL="722313" lvl="1" indent="-368300"/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La fermentazione</a:t>
            </a:r>
          </a:p>
          <a:p>
            <a:pPr marL="722313" lvl="1" indent="-368300"/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Il cacao</a:t>
            </a:r>
          </a:p>
          <a:p>
            <a:pPr marL="722313" lvl="1" indent="-368300"/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L’ Azienda Perugina</a:t>
            </a:r>
          </a:p>
          <a:p>
            <a:pPr marL="722313" lvl="1" indent="-368300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Cosa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unisce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la matematica alle altre scienze</a:t>
            </a:r>
          </a:p>
          <a:p>
            <a:pPr marL="285750" lvl="1">
              <a:buFont typeface="Arial" pitchFamily="34" charset="0"/>
              <a:buChar char="•"/>
            </a:pP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Fonti</a:t>
            </a:r>
            <a:endParaRPr lang="it-IT" sz="1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354013" lvl="1" indent="0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722313" lvl="1" indent="-368300"/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722313" lvl="1" indent="-368300"/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it-IT" sz="18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1"/>
            <a:endParaRPr lang="it-IT" sz="18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it-IT" sz="1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15C0239-03A1-4F02-A05E-CB8DEB32255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6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La dieta mediterranea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236296" y="-27384"/>
            <a:ext cx="184537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 «dieta mediterranea»</a:t>
            </a:r>
          </a:p>
        </p:txBody>
      </p:sp>
      <p:sp>
        <p:nvSpPr>
          <p:cNvPr id="9" name="Segnaposto contenuto 4"/>
          <p:cNvSpPr>
            <a:spLocks noGrp="1"/>
          </p:cNvSpPr>
          <p:nvPr>
            <p:ph idx="1"/>
          </p:nvPr>
        </p:nvSpPr>
        <p:spPr>
          <a:xfrm>
            <a:off x="467544" y="1600200"/>
            <a:ext cx="5472608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 dieta mediterranea fu “scoperta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” dal medico statunitense </a:t>
            </a:r>
            <a:r>
              <a:rPr lang="it-IT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Ancel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Keys. </a:t>
            </a: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Nel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1945 Keys sbarcò a Salerno insieme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alle truppe americane e,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durante la sua permanenza nel Cilento si accorse che, nei Paesi appartenenti al bacino mediterraneo, le patologie cardiovascolari erano meno diffuse che nel suo Paese d’origine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Keys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ipotizzò quindi che quella che lui definì come dieta mediterranea poteva essere in grado di diminuire i rischi di incorrere in malattie dell’apparato cardiovascolare e, conseguentemente, di aumentare la longevità di chi la adottava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Seguirono diversi studi che stabilirono che l’incidenza delle patologie vascolari era inferiore nei Paesi dove si utilizzava una dieta mediterranea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39468"/>
            <a:ext cx="2304256" cy="315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228184" y="4861609"/>
            <a:ext cx="2376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“How to </a:t>
            </a:r>
            <a:r>
              <a:rPr lang="it-IT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eat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well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and stay </a:t>
            </a:r>
            <a:r>
              <a:rPr lang="it-IT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well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the </a:t>
            </a:r>
            <a:r>
              <a:rPr lang="it-IT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Mediterran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way” (Come mangiare bene e stare bene: lo stile mediterraneo), scritto da Keys insieme alla moglie Margaret.</a:t>
            </a:r>
          </a:p>
        </p:txBody>
      </p:sp>
    </p:spTree>
    <p:extLst>
      <p:ext uri="{BB962C8B-B14F-4D97-AF65-F5344CB8AC3E}">
        <p14:creationId xmlns="" xmlns:p14="http://schemas.microsoft.com/office/powerpoint/2010/main" val="39730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Dieta equilibrata e L.A.R.N.</a:t>
            </a:r>
            <a:endParaRPr lang="it-IT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6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Dieta equilibrata e corretta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2372" y="1628800"/>
            <a:ext cx="821925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 la frase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“dieta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equilibrata”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si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deve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intendere l’introduzione nel nostro corpo delle giuste quantità </a:t>
            </a:r>
            <a:r>
              <a:rPr lang="it-IT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di tutti i principi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nutritivi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 generale bisognerebbe assumere giornalmente, fatte 100 le kcal/gg:</a:t>
            </a:r>
          </a:p>
          <a:p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55% </a:t>
            </a:r>
            <a:r>
              <a:rPr lang="it-IT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it-IT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carboidrati</a:t>
            </a:r>
          </a:p>
          <a:p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15% </a:t>
            </a:r>
            <a:r>
              <a:rPr lang="it-IT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it-IT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proteine</a:t>
            </a:r>
          </a:p>
          <a:p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30% </a:t>
            </a:r>
            <a:r>
              <a:rPr lang="it-IT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it-IT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grassi</a:t>
            </a:r>
          </a:p>
          <a:p>
            <a:pPr marL="0" indent="0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Questo giusto apporto è detto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«Fabbisogno alimentare»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 deve rispettare il numero di Kcal/gg da assumere.</a:t>
            </a:r>
          </a:p>
          <a:p>
            <a:pPr marL="0" indent="0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853262" y="-27384"/>
            <a:ext cx="129073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Dieta equilibrata</a:t>
            </a:r>
          </a:p>
        </p:txBody>
      </p:sp>
    </p:spTree>
    <p:extLst>
      <p:ext uri="{BB962C8B-B14F-4D97-AF65-F5344CB8AC3E}">
        <p14:creationId xmlns="" xmlns:p14="http://schemas.microsoft.com/office/powerpoint/2010/main" val="12266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L.A.R.N.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600200"/>
            <a:ext cx="835292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Per elaborare una dieta equilibrata bisogna considerare i fabbisogni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nutrizionali, calcolati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utilizzando i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dati contenuti nelle tabelle dei LARN  e tenere conto delle seguenti variabili: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età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sesso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altezza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peso,</a:t>
            </a:r>
          </a:p>
          <a:p>
            <a:r>
              <a:rPr lang="it-IT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stato </a:t>
            </a:r>
            <a:r>
              <a:rPr lang="it-IT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di salute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clima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 cui si vive abitualmente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</a:p>
          <a:p>
            <a:r>
              <a:rPr lang="it-IT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livello </a:t>
            </a:r>
            <a:r>
              <a:rPr lang="it-IT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di attività fisica </a:t>
            </a:r>
            <a:r>
              <a:rPr lang="it-IT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praticata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it-IT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L.A.R.N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è l’acronimo di «</a:t>
            </a:r>
            <a:r>
              <a:rPr lang="it-IT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Livelli </a:t>
            </a:r>
            <a:r>
              <a:rPr lang="it-IT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di Assunzione Giornaliera Raccomandati di </a:t>
            </a:r>
            <a:r>
              <a:rPr lang="it-IT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Alimenti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marL="0" indent="0">
              <a:buNone/>
            </a:pPr>
            <a:endParaRPr lang="it-IT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388424" y="-27384"/>
            <a:ext cx="76655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L.A.R.N.</a:t>
            </a:r>
            <a:endParaRPr lang="it-IT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00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 disturbi del comportamento alimentare</a:t>
            </a:r>
            <a:endParaRPr lang="it-IT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678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 disturbi del comportamento alimentare (1/2)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95536" y="1783357"/>
            <a:ext cx="842493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disturbi del comportamento alimentare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DCA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 sono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malattie caratterizzate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cattive 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abitudini alimentari e da un’eccessiva preoccupazione per il peso e per le forme del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corpo 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 possono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portare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 morte. </a:t>
            </a: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Tra queste malattie possiamo ricordare l’  ANORESSIA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 BULIMIA e,  come conseguenza di un’eccessiva e cattiva alimentazione, l’ OBESITA’.</a:t>
            </a:r>
          </a:p>
          <a:p>
            <a:pPr marL="0" indent="0" algn="just">
              <a:buNone/>
            </a:pP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ANORESSIA</a:t>
            </a:r>
            <a:endParaRPr lang="it-IT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Le persone che soffrono di tale malattia sono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terrorizzate dall'idea di prendere peso e di diventare grasse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sebbene siano assolutamente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sottopeso.  Hanno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una distorsione della loro immagine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del loro peso e negano assolutamente di trovarsi in una condizione di pericolo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per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 propria salute e la propria vita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388424" y="-27384"/>
            <a:ext cx="76495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 «DCA»</a:t>
            </a:r>
          </a:p>
        </p:txBody>
      </p:sp>
    </p:spTree>
    <p:extLst>
      <p:ext uri="{BB962C8B-B14F-4D97-AF65-F5344CB8AC3E}">
        <p14:creationId xmlns="" xmlns:p14="http://schemas.microsoft.com/office/powerpoint/2010/main" val="9774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 disturbi del 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comportamento alimentare </a:t>
            </a: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(2/2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600200"/>
            <a:ext cx="842493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BULIMIA</a:t>
            </a:r>
            <a:endParaRPr lang="it-IT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 principale caratteristica che distingue la bulimia dall'anoressia è la presenza di ricorrenti abbuffate. </a:t>
            </a:r>
          </a:p>
          <a:p>
            <a:pPr marL="0" indent="0" algn="just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Questo disturbo alimentare (bulimia="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fame da bue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") si caratterizza per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un'eccessiva e incontrollata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assunzione di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cibo.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tali abbuffate si susseguono disperati tentativi di sbarazzarsi degli alimenti ingeriti, solitamente tramite vomito autoindotto o attraverso l'uso massiccio di lassativi o diuretici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OBESITA’</a:t>
            </a:r>
          </a:p>
          <a:p>
            <a:pPr marL="0" indent="0" algn="just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L’obesità è una condizione caratterizzata da un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eccessivo accumulo di grasso corporeo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condizione che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determina gravi danni alla salute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E’ causata nella maggior parte dei casi da </a:t>
            </a:r>
            <a:r>
              <a:rPr lang="it-IT" sz="1600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stili di vita scorretti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da una parte, un’alimentazione scorretta ipercalorica e dall’altra un ridotto dispendio energetico a causa di inattività fisica. </a:t>
            </a: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L’obesità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è quindi una condizione ampiamente prevenibile.</a:t>
            </a: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388424" y="-27384"/>
            <a:ext cx="76495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 «DCA»</a:t>
            </a:r>
          </a:p>
        </p:txBody>
      </p:sp>
    </p:spTree>
    <p:extLst>
      <p:ext uri="{BB962C8B-B14F-4D97-AF65-F5344CB8AC3E}">
        <p14:creationId xmlns="" xmlns:p14="http://schemas.microsoft.com/office/powerpoint/2010/main" val="7462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HACCP</a:t>
            </a:r>
            <a:endParaRPr lang="it-IT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6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HACCP </a:t>
            </a: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(</a:t>
            </a:r>
            <a:r>
              <a:rPr lang="it-IT" sz="1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Hazard</a:t>
            </a:r>
            <a:r>
              <a:rPr lang="it-IT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it-IT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Analysis Critical Control </a:t>
            </a:r>
            <a:r>
              <a:rPr lang="it-IT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Point)</a:t>
            </a:r>
            <a:endParaRPr lang="it-IT" sz="1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600200"/>
            <a:ext cx="842493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In italiano, HACCP viene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tradotto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in: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Analisi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dei Rischi e dei Punti Critici di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Controllo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è </a:t>
            </a:r>
            <a:r>
              <a:rPr lang="it-IT" sz="1600" b="1" dirty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un protocollo, un insieme di procedure, volto a prevenire i pericoli di contaminazione 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alimentare, garantendone la sicurezza .</a:t>
            </a: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Esso si basa sul monitoraggio dei punti della lavorazione degli alimenti in cui si prospetta un pericolo di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contaminazione, sia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di natura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biologica, sia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chimica o fisica.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È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sistematico ed ha basi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scientifiche.</a:t>
            </a: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Prima dell'adozione del sistema HACCP le verifiche venivano effettuate a valle del processo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produttivo. Dal 2004 in Italia è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stato introdotto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sistema HACCP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che, attraverso il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concetto di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prevenzione, analizza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 possibili pericoli verificabili in ogni fase del processo produttivo e nelle fasi successive come lo stoccaggio, il trasporto, la conservazione e la vendita al consumatore.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 altri termini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HACCP, si prefigge di monitorare tutta la filiera del processo di produzione e distribuzione degli alimenti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Il sistema pone un importante accento sulla qualità alimentare, in particolare riguardo a salubrità e sicurezza, concetto che va oltre la semplice soddisfazione del cliente, ma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punta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piuttosto alla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tutela della salute pubblica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						</a:t>
            </a:r>
            <a:r>
              <a:rPr lang="it-IT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			</a:t>
            </a:r>
            <a:endParaRPr lang="it-IT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386832" y="-27384"/>
            <a:ext cx="7216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HACCP</a:t>
            </a:r>
            <a:endParaRPr lang="it-IT" sz="1200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gnaposto numero diapositiva 3"/>
          <p:cNvSpPr txBox="1">
            <a:spLocks/>
          </p:cNvSpPr>
          <p:nvPr/>
        </p:nvSpPr>
        <p:spPr>
          <a:xfrm>
            <a:off x="6614864" y="6376243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15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EXPO MILANO 2015</a:t>
            </a:r>
            <a:endParaRPr lang="it-IT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3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osa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si intende per  alimentazione e alimentazione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equilibrata?</a:t>
            </a: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buClr>
                <a:schemeClr val="tx1">
                  <a:lumMod val="75000"/>
                  <a:lumOff val="25000"/>
                </a:schemeClr>
              </a:buClr>
              <a:buFont typeface="Courier New" pitchFamily="49" charset="0"/>
              <a:buChar char="o"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l’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alimentazione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è l’ assunzione di sostanze nutritive o alimenti che consento al nostro organismo di svilupparsi, crescere e svolgere tutte le sue funzioni;</a:t>
            </a:r>
          </a:p>
          <a:p>
            <a:pPr algn="just">
              <a:buClr>
                <a:schemeClr val="tx1">
                  <a:lumMod val="75000"/>
                  <a:lumOff val="25000"/>
                </a:schemeClr>
              </a:buClr>
              <a:buFont typeface="Courier New" pitchFamily="49" charset="0"/>
              <a:buChar char="o"/>
            </a:pPr>
            <a:endParaRPr lang="it-IT" sz="16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buClr>
                <a:schemeClr val="tx1">
                  <a:lumMod val="75000"/>
                  <a:lumOff val="25000"/>
                </a:schemeClr>
              </a:buClr>
              <a:buFont typeface="Courier New" pitchFamily="49" charset="0"/>
              <a:buChar char="o"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l’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alimentazione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equilibrata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è,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un’alimentazione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in cui sono presenti, nelle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giuste quantità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tutti i gruppi alimentari e tutti i nutrienti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Un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alimento può dirsi completo quando contiene tutti i principi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Soltanto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il latte, limitatamente ai primi mesi di vita, risponde a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questi requisiti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E’ quindi necessaria una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dieta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equilibrata al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fine di coprire per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intero, il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fabbisogno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alimentare.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	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Alimentazione e alimenti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308304" y="-27384"/>
            <a:ext cx="184537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Alimentazione e alimenti</a:t>
            </a:r>
          </a:p>
        </p:txBody>
      </p:sp>
    </p:spTree>
    <p:extLst>
      <p:ext uri="{BB962C8B-B14F-4D97-AF65-F5344CB8AC3E}">
        <p14:creationId xmlns="" xmlns:p14="http://schemas.microsoft.com/office/powerpoint/2010/main" val="36361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EXPO MILANO 2015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600200"/>
            <a:ext cx="842493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Expo Milano 2015 è l’Esposizione Universale che l’Italia ospiterà dal primo maggio al 31 ottobre 2015 e sarà il più grande evento mai realizzato sull’alimentazione e la nutrizione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“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Nutrire il Pianeta, Energia per la Vita”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è il Tema al centro della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manifestazione,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la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sfida sull’alimentazione e il dibattito sul diritto a un’alimentazione sana, sicura e sufficiente per tutti gli abitanti della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Terra. </a:t>
            </a: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buFont typeface="+mj-lt"/>
              <a:buAutoNum type="arabicPeriod"/>
            </a:pPr>
            <a:endParaRPr lang="it-IT" sz="16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									</a:t>
            </a:r>
            <a:endParaRPr lang="it-IT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12360" y="-27384"/>
            <a:ext cx="135325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EXPO Milano ‘15</a:t>
            </a:r>
          </a:p>
        </p:txBody>
      </p:sp>
      <p:sp>
        <p:nvSpPr>
          <p:cNvPr id="7" name="Segnaposto numero diapositiva 3"/>
          <p:cNvSpPr txBox="1">
            <a:spLocks/>
          </p:cNvSpPr>
          <p:nvPr/>
        </p:nvSpPr>
        <p:spPr>
          <a:xfrm>
            <a:off x="6614864" y="6376243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magine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500438"/>
            <a:ext cx="5795982" cy="2916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10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EXPO MILANO 2015 (2/</a:t>
            </a:r>
            <a:r>
              <a:rPr lang="it-IT" dirty="0" err="1" smtClean="0"/>
              <a:t>2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it-IT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Il sito ospiterà quattro </a:t>
            </a:r>
            <a:r>
              <a:rPr lang="it-IT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Aree Tematiche</a:t>
            </a:r>
            <a:r>
              <a:rPr lang="it-IT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, luoghi in cui verrà sviluppato il Tema dell’evento:</a:t>
            </a:r>
          </a:p>
          <a:p>
            <a:pPr marL="0" lvl="0" indent="0" algn="just">
              <a:buNone/>
            </a:pPr>
            <a:endParaRPr lang="it-IT" sz="1600" dirty="0" smtClean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si va dal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Padiglione Zero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, che racconta la storia dell’uomo sulla Terra attraverso il suo rapporto con il cibo; </a:t>
            </a:r>
          </a:p>
          <a:p>
            <a:pPr algn="just">
              <a:buFont typeface="+mj-lt"/>
              <a:buAutoNum type="arabicPeriod"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al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Future </a:t>
            </a:r>
            <a:r>
              <a:rPr lang="it-IT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Food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it-IT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District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, che spiega come la tecnologia cambierà le modalità̀ di conservazione, distribuzione, acquisto e consumo di cibo;</a:t>
            </a:r>
          </a:p>
          <a:p>
            <a:pPr algn="just">
              <a:buFont typeface="+mj-lt"/>
              <a:buAutoNum type="arabicPeriod"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ci sono poi il </a:t>
            </a:r>
            <a:r>
              <a:rPr lang="it-IT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Children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Park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, lo spazio in cui bambini imparano a conoscere i temi di Expo Milano 2015 divertendosi, e </a:t>
            </a:r>
          </a:p>
          <a:p>
            <a:pPr algn="just">
              <a:buFont typeface="+mj-lt"/>
              <a:buAutoNum type="arabicPeriod"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il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Parco della Biodiversità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, un grande giardino in cui viene riprodotta la varietà̀ degli ecosistemi che si trovano sul nostro Pianeta.</a:t>
            </a:r>
          </a:p>
          <a:p>
            <a:pPr marL="0" lvl="0" indent="0" algn="just">
              <a:buNone/>
            </a:pPr>
            <a:endParaRPr lang="it-IT" sz="1600" dirty="0" smtClean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it-IT" sz="1600" dirty="0" smtClean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it-IT" sz="1600" dirty="0" smtClean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 descr="Expo-2015-con-McDonalds-640x4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4429132"/>
            <a:ext cx="3421058" cy="227714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La Carta di Milano: l’eredità più grande di Expo Milano 2015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600200"/>
            <a:ext cx="842493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Per volontà del Governo italiano la «Carta di Milano» sarà un documento partecipato e condiviso che richiama ogni cittadino, associazione, </a:t>
            </a: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impresa, istituzione e organizzazione internazionale ad 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assumersi le proprie responsabilità per garantire alle generazioni future di poter godere del diritto al cibo</a:t>
            </a: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</a:t>
            </a:r>
            <a:r>
              <a:rPr lang="it-IT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lang="it-IT" sz="18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8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Tutti 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potranno </a:t>
            </a: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sottoscrivere, anche on line, la 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Carta, che sarà consegnata ad ottobre al Segretario generale dell’Onu, </a:t>
            </a:r>
            <a:r>
              <a:rPr lang="it-IT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Ban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it-IT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Ki-moon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796330" y="-27384"/>
            <a:ext cx="138531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EXPO Milano </a:t>
            </a:r>
            <a:r>
              <a:rPr lang="it-IT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’15</a:t>
            </a:r>
          </a:p>
          <a:p>
            <a:pPr algn="ctr"/>
            <a:r>
              <a:rPr lang="it-IT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«Carta di Milano»</a:t>
            </a:r>
            <a:endParaRPr lang="it-IT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73471" y="4221088"/>
            <a:ext cx="8963025" cy="1942331"/>
            <a:chOff x="73471" y="4221088"/>
            <a:chExt cx="8963025" cy="194233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71" y="4725144"/>
              <a:ext cx="8963025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4221088"/>
              <a:ext cx="4310036" cy="965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3079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La Carta di Milano: </a:t>
            </a: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 4 temi affrontati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600200"/>
            <a:ext cx="842493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Attraverso 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un percorso partecipato, </a:t>
            </a: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 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maggiori esperti italiani e internazionali hanno contribuito a identificare le principali questioni che interessano l’utilizzo sostenibile delle risorse del Pianeta. </a:t>
            </a:r>
            <a:endParaRPr lang="it-IT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In 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particolare, i grandi temi affrontati dalla Carta di Milano sono quattro, tutti inseriti all'interno della cornice del diritto al cibo</a:t>
            </a: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:</a:t>
            </a:r>
            <a:endParaRPr lang="it-IT" sz="1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quali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modelli economici e produttivi possano garantire uno sviluppo sostenibile in ambito economico e sociale</a:t>
            </a:r>
          </a:p>
          <a:p>
            <a:pPr algn="just">
              <a:buFont typeface="+mj-lt"/>
              <a:buAutoNum type="arabicPeriod"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quali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tra i diversi tipi di agricoltura esistenti riusciranno a produrre una quantità sufficiente di cibo sano senza danneggiare le risorse idriche e la biodiversità</a:t>
            </a:r>
          </a:p>
          <a:p>
            <a:pPr algn="just">
              <a:buFont typeface="+mj-lt"/>
              <a:buAutoNum type="arabicPeriod"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quali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siano le migliori pratiche e tecnologie per ridurre le disuguaglianze all'interno delle città, dove si sta concentrando la maggior parte della popolazione umana</a:t>
            </a:r>
          </a:p>
          <a:p>
            <a:pPr algn="just">
              <a:buFont typeface="+mj-lt"/>
              <a:buAutoNum type="arabicPeriod"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come riuscire a considerare il cibo non solo come mera fonte di nutrizione, ma anche come identità socio-culturale. </a:t>
            </a:r>
            <a:endParaRPr lang="it-IT" sz="1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it-IT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  <a:hlinkClick r:id="rId2"/>
              </a:rPr>
              <a:t>La Carta di Milano</a:t>
            </a:r>
            <a:endParaRPr lang="it-IT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796330" y="-27384"/>
            <a:ext cx="138531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EXPO Milano </a:t>
            </a:r>
            <a:r>
              <a:rPr lang="it-IT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’15</a:t>
            </a:r>
          </a:p>
          <a:p>
            <a:pPr algn="ctr"/>
            <a:r>
              <a:rPr lang="it-IT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«Carta di Milano»</a:t>
            </a:r>
            <a:endParaRPr lang="it-IT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3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Alcuni approfondimenti:</a:t>
            </a:r>
            <a:br>
              <a:rPr lang="it-I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it-I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it-I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it-IT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Esercitazioni in laboratorio</a:t>
            </a:r>
            <a:br>
              <a:rPr lang="it-IT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it-IT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Fermentazione</a:t>
            </a:r>
            <a:br>
              <a:rPr lang="it-IT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it-IT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Il cacao</a:t>
            </a:r>
            <a:br>
              <a:rPr lang="it-IT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it-IT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L’ Azienda Perugina</a:t>
            </a:r>
            <a:br>
              <a:rPr lang="it-IT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it-IT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Come applicare la matematica in scienze</a:t>
            </a:r>
            <a:r>
              <a:rPr lang="it-IT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it-IT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</a:br>
            <a:endParaRPr lang="it-IT" sz="28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53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Esercitazioni in laboratorio (1/4)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824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Lunedì 20 aprile 2015, nel pomeriggio, insieme ad altri compagni di classe e di istituto, sono andata nel plesso «Livio Tempesta», dove, insieme al Prof. </a:t>
            </a:r>
            <a:r>
              <a:rPr lang="it-IT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Fucito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e ad alcuni Professori dell’ Università La Sapienza di Roma, abbiamo svolto alcuni esperimenti di chimica applicati ad alcuni alimenti: latte e frutta.</a:t>
            </a:r>
          </a:p>
          <a:p>
            <a:pPr marL="0" indent="0" algn="just">
              <a:buNone/>
            </a:pPr>
            <a:endParaRPr lang="it-IT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Esperimento  n°1 : «Facciamo il formaggio»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Materiali:</a:t>
            </a:r>
          </a:p>
          <a:p>
            <a:pPr algn="just">
              <a:spcBef>
                <a:spcPts val="0"/>
              </a:spcBef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150 ml Latte</a:t>
            </a:r>
          </a:p>
          <a:p>
            <a:pPr algn="just">
              <a:spcBef>
                <a:spcPts val="0"/>
              </a:spcBef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3/5 gocce caglio *(ricavato dalle interiora dei capretti)</a:t>
            </a:r>
          </a:p>
          <a:p>
            <a:pPr algn="just">
              <a:spcBef>
                <a:spcPts val="0"/>
              </a:spcBef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     Termometro</a:t>
            </a:r>
          </a:p>
          <a:p>
            <a:pPr algn="just">
              <a:spcBef>
                <a:spcPts val="0"/>
              </a:spcBef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     Recipiente</a:t>
            </a:r>
          </a:p>
          <a:p>
            <a:pPr algn="just">
              <a:spcBef>
                <a:spcPts val="0"/>
              </a:spcBef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     Fornello</a:t>
            </a:r>
          </a:p>
          <a:p>
            <a:pPr algn="just"/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FASE 1 - Mettere il latte nel recipiente; aggiungere le gocce di caglio; mettere il tutto a bagnomaria a una temperatura tra i 36° e i 38°C.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FASE 2 –  Attendere finché il latte non si solidifica (</a:t>
            </a:r>
            <a:r>
              <a:rPr lang="it-IT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cristallazione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/ coagulazione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FASE 3 -  Prendere il composto ed effettuare la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filtrazione e </a:t>
            </a:r>
            <a:r>
              <a:rPr lang="it-IT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cestellazione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FASE 4 -  Lasciare riposare ed essiccare. Il formaggio è pronto.</a:t>
            </a: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it-IT" sz="16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buFont typeface="+mj-lt"/>
              <a:buAutoNum type="arabicPeriod"/>
            </a:pPr>
            <a:endParaRPr lang="it-IT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164288" y="-27384"/>
            <a:ext cx="198163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Esercitazioni in laboratorio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616530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(*) Il caglio ha la funzione di far ‘‘precipitare’’ le proteine del latte cioè di separarle dall’acqua e dalle altre sostanze e di farle cadere verso il basso</a:t>
            </a:r>
          </a:p>
        </p:txBody>
      </p:sp>
      <p:sp>
        <p:nvSpPr>
          <p:cNvPr id="7" name="Segnaposto numero diapositiva 3"/>
          <p:cNvSpPr txBox="1">
            <a:spLocks/>
          </p:cNvSpPr>
          <p:nvPr/>
        </p:nvSpPr>
        <p:spPr>
          <a:xfrm>
            <a:off x="6614864" y="6376243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15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Esercitazioni in laboratorio (2/4)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/39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824536"/>
          </a:xfrm>
        </p:spPr>
        <p:txBody>
          <a:bodyPr>
            <a:noAutofit/>
          </a:bodyPr>
          <a:lstStyle/>
          <a:p>
            <a:pPr marL="0" indent="0" algn="just">
              <a:buNone/>
              <a:tabLst>
                <a:tab pos="4660900" algn="l"/>
              </a:tabLst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Esperimento  n°2 : «Reazioni chimiche del latte»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Materiali: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Latte e: 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Succo di limone 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" pitchFamily="2" charset="2"/>
              </a:rPr>
              <a:t>presenza di grumi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" pitchFamily="2" charset="2"/>
              </a:rPr>
              <a:t>(caseina)</a:t>
            </a: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Alcool 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" pitchFamily="2" charset="2"/>
              </a:rPr>
              <a:t>presenza di grumi</a:t>
            </a: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Detersivo 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" pitchFamily="2" charset="2"/>
              </a:rPr>
              <a:t>presenza di grumi e la soluzione si colora lievemente</a:t>
            </a: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Sale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" pitchFamily="2" charset="2"/>
              </a:rPr>
              <a:t>presenza di grumi ma non evidenti</a:t>
            </a: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Aceto di vino 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" pitchFamily="2" charset="2"/>
              </a:rPr>
              <a:t>presenza di grumi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" pitchFamily="2" charset="2"/>
              </a:rPr>
              <a:t>(colla o plastica ecologica)</a:t>
            </a:r>
          </a:p>
          <a:p>
            <a:pPr algn="just">
              <a:spcBef>
                <a:spcPts val="0"/>
              </a:spcBef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" pitchFamily="2" charset="2"/>
              </a:rPr>
              <a:t>n.6 Provette</a:t>
            </a: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FASE 1 – Mettere in ogni provetta 3 ml di latte e aggiungere in ognuna 5 gocce di :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succo di limone, alcool, detersivo liquido per piatti e aceto di vino e, nel caso del sale, ½ cucchiaino.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FASE 2 – Agitare lentamente ogni provetta e lasciarle riposare.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FASE 3 – Trascorso il tempo necessario, in ogni provetta si nota che si sono formati grumi bianchi depositati lungo le pareti.</a:t>
            </a: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lvl="1" indent="0" algn="just">
              <a:buNone/>
            </a:pPr>
            <a:endParaRPr lang="it-IT" sz="16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lvl="1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buFont typeface="+mj-lt"/>
              <a:buAutoNum type="arabicPeriod"/>
            </a:pPr>
            <a:endParaRPr lang="it-IT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r">
              <a:buNone/>
            </a:pPr>
            <a:endParaRPr lang="it-IT" sz="16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164288" y="-27384"/>
            <a:ext cx="198163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Esercitazioni in laboratorio</a:t>
            </a:r>
          </a:p>
        </p:txBody>
      </p:sp>
      <p:sp>
        <p:nvSpPr>
          <p:cNvPr id="7" name="Segnaposto numero diapositiva 3"/>
          <p:cNvSpPr txBox="1">
            <a:spLocks/>
          </p:cNvSpPr>
          <p:nvPr/>
        </p:nvSpPr>
        <p:spPr>
          <a:xfrm>
            <a:off x="6542856" y="6376243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5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Esercitazioni in laboratorio (3/4)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268759"/>
            <a:ext cx="8424936" cy="47320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Esperimento  n°3 : «Estrazione del DNA della frutta»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Materiali:</a:t>
            </a:r>
          </a:p>
          <a:p>
            <a:pPr algn="just">
              <a:spcBef>
                <a:spcPts val="0"/>
              </a:spcBef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Banana , kiwi</a:t>
            </a:r>
          </a:p>
          <a:p>
            <a:pPr algn="just">
              <a:spcBef>
                <a:spcPts val="0"/>
              </a:spcBef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Detersivo per piatti </a:t>
            </a:r>
            <a:r>
              <a:rPr lang="it-IT" sz="1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(1)</a:t>
            </a:r>
          </a:p>
          <a:p>
            <a:pPr algn="just">
              <a:spcBef>
                <a:spcPts val="0"/>
              </a:spcBef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200 ml </a:t>
            </a:r>
            <a:r>
              <a:rPr lang="it-IT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ca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acqua</a:t>
            </a:r>
          </a:p>
          <a:p>
            <a:pPr algn="just">
              <a:spcBef>
                <a:spcPts val="0"/>
              </a:spcBef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Sale</a:t>
            </a:r>
          </a:p>
          <a:p>
            <a:pPr algn="just">
              <a:spcBef>
                <a:spcPts val="0"/>
              </a:spcBef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Succo ananas (</a:t>
            </a:r>
            <a:r>
              <a:rPr lang="it-IT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bromelina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) </a:t>
            </a:r>
            <a:r>
              <a:rPr lang="it-IT" sz="1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(2)</a:t>
            </a:r>
          </a:p>
          <a:p>
            <a:pPr algn="just">
              <a:spcBef>
                <a:spcPts val="0"/>
              </a:spcBef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Alcool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etilico a 95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° </a:t>
            </a:r>
            <a:r>
              <a:rPr lang="it-IT" sz="1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(3)</a:t>
            </a:r>
            <a:endParaRPr lang="it-IT" sz="1600" baseline="30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FASE 1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– Tritare e schiacciare la frutta per farne una poltiglia.</a:t>
            </a:r>
          </a:p>
          <a:p>
            <a:pPr marL="0" indent="0" algn="just">
              <a:buNone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FASE 2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-  Preparare la soluzione : in un bicchiere mettere un cucchiaino di sale, 20 ml di detersivo per i piatti e successivamente 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200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ml di acqua. Mescolare bene il tutto per far sciogliere il sale.</a:t>
            </a:r>
          </a:p>
          <a:p>
            <a:pPr marL="0" indent="0" algn="just">
              <a:buNone/>
            </a:pP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FASE 3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-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Aggiungere alla frutta, la soluzione preparata e mettere  tutto a bagnomaria per 15 minuti.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ATTENZIONE!! La temperatura non deve superare i 60°C e, preferibilmente dovrebbe essere stabile tra i 49°C e i 50°C.</a:t>
            </a:r>
          </a:p>
          <a:p>
            <a:pPr marL="0" indent="0" algn="just">
              <a:buNone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FASE 4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– Passati i 15 minuti, lasciare raffreddare per 5-6 minuti.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164288" y="-27384"/>
            <a:ext cx="198163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Esercitazioni in laboratorio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600076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Il sapone ha la funzione di sciogliere la membrana cellulare della frutta.</a:t>
            </a:r>
          </a:p>
          <a:p>
            <a:r>
              <a:rPr lang="it-IT" sz="12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(2)  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it-IT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Bromelina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permette l’estrazione delle proteine </a:t>
            </a:r>
          </a:p>
        </p:txBody>
      </p:sp>
      <p:sp>
        <p:nvSpPr>
          <p:cNvPr id="7" name="Segnaposto numero diapositiva 3"/>
          <p:cNvSpPr txBox="1">
            <a:spLocks/>
          </p:cNvSpPr>
          <p:nvPr/>
        </p:nvSpPr>
        <p:spPr>
          <a:xfrm>
            <a:off x="6614864" y="6376243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99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Esercitazioni in laboratorio (4/4)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268759"/>
            <a:ext cx="8424936" cy="51236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FASE 5 - 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reparare il succo di ananas schiacciando 2 fettine del frutto.</a:t>
            </a:r>
          </a:p>
          <a:p>
            <a:pPr marL="0" indent="0" algn="just">
              <a:buNone/>
            </a:pP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FASE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6 - 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Prendere 5 ml di filtrato di frutta (banana e kiwi) e metterli ciascuno in una provetta, aggiungere il succo di ananas ad entrambi e lasciare agire per 5 minuti.</a:t>
            </a:r>
          </a:p>
          <a:p>
            <a:pPr marL="0" indent="0" algn="just">
              <a:buNone/>
            </a:pP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FASE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7 - 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Prendere ora l’alcool gelido </a:t>
            </a:r>
            <a:r>
              <a:rPr lang="it-IT" sz="1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(3)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e farlo colare lentamente nella provetta senza che le due soluzioni si mescolino velocemente, addensandosi.</a:t>
            </a:r>
          </a:p>
          <a:p>
            <a:pPr marL="0" indent="0" algn="just">
              <a:buNone/>
            </a:pP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FASE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6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- 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E’ comparsa una massa gelatinosa con una evidente struttura filamentosa, simile al nostro DNA .</a:t>
            </a:r>
            <a:endParaRPr lang="it-IT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164288" y="-27384"/>
            <a:ext cx="198163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Esercitazioni in laboratorio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630932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(3)   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L’ alcool etilico gelato, viene utilizzato perché, il DNA così come è solubile in acqua non lo è nell’alcool ; pertanto in quest’ ultimo si addensa, provocando piccoli grumi bianchi.</a:t>
            </a:r>
          </a:p>
        </p:txBody>
      </p:sp>
    </p:spTree>
    <p:extLst>
      <p:ext uri="{BB962C8B-B14F-4D97-AF65-F5344CB8AC3E}">
        <p14:creationId xmlns="" xmlns:p14="http://schemas.microsoft.com/office/powerpoint/2010/main" val="32768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Fermentazione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268759"/>
            <a:ext cx="8424936" cy="51236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Per preparare vino,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birra, la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pasta del pane o della pizza e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per dare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il particolare sapore aromatico alla cioccolata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è necessario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che avvenga una reazione chimica che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disperderà anidride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carbonica sotto forma di bolle o effervescenza e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che:</a:t>
            </a:r>
          </a:p>
          <a:p>
            <a:pPr algn="just"/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nel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caso del pane e della pizza gonfierà l’impasto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mentre, </a:t>
            </a:r>
          </a:p>
          <a:p>
            <a:pPr algn="just"/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nel caso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della cioccolata fondente le modificherà l’aroma da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un originario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amaro ad un gusto aromatico.</a:t>
            </a:r>
            <a:endParaRPr lang="it-IT" sz="16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740352" y="-27384"/>
            <a:ext cx="13692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La fermentazione</a:t>
            </a:r>
            <a:endParaRPr lang="it-IT" sz="1200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8" y="3438985"/>
            <a:ext cx="7524328" cy="266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77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Principi nutritivi o nutrienti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principi nutritivi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si dividono in due grandi categorie: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ORGANICI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e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INORGANICI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	</a:t>
            </a: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Inoltre svolgono nell’organismo le tre seguenti funzioni: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funzione energetica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(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ossia forniscono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l’ energia necessaria per lo svolgimento delle attività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dell’organismo);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funzione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costruttrice e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riparatrice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(ossia apportano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 materiali necessari per la costruzione e il mantenimento dei tessuti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corporei);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funzione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equilibratrice,  regolatrice,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protettiva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(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ossia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regolano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le funzioni dell’organismo e i meccanismi di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difesa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)</a:t>
            </a: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265709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308304" y="-27384"/>
            <a:ext cx="184537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Alimentazione e alimenti</a:t>
            </a:r>
          </a:p>
        </p:txBody>
      </p:sp>
    </p:spTree>
    <p:extLst>
      <p:ext uri="{BB962C8B-B14F-4D97-AF65-F5344CB8AC3E}">
        <p14:creationId xmlns="" xmlns:p14="http://schemas.microsoft.com/office/powerpoint/2010/main" val="40271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0239-03A1-4F02-A05E-CB8DEB32255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261586"/>
            <a:ext cx="882015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cacao – La pianta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8635" y="1128109"/>
            <a:ext cx="8568952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La pianta del cacao (</a:t>
            </a:r>
            <a:r>
              <a:rPr lang="it-IT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Theobroma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 Cacao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) è una sempreverde alta fino a venti metri.</a:t>
            </a:r>
          </a:p>
          <a:p>
            <a:pPr algn="just" eaLnBrk="1" hangingPunct="1">
              <a:spcBef>
                <a:spcPct val="20000"/>
              </a:spcBef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L'albero ha un tronco sottile, raggiunge anche i 10 metri di altezza.</a:t>
            </a:r>
          </a:p>
          <a:p>
            <a:pPr algn="just" eaLnBrk="1" hangingPunct="1">
              <a:spcBef>
                <a:spcPct val="20000"/>
              </a:spcBef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Gli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alberi iniziano a dar frutti quando hanno tre/cinque anni di età. </a:t>
            </a:r>
          </a:p>
          <a:p>
            <a:pPr algn="just" eaLnBrk="1" hangingPunct="1">
              <a:spcBef>
                <a:spcPct val="20000"/>
              </a:spcBef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Sull’albero ogni anno crescono migliaia di fiori ma di questi solo 1% diventa frutto : la </a:t>
            </a:r>
            <a:r>
              <a:rPr lang="it-IT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cabosse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.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 </a:t>
            </a:r>
          </a:p>
          <a:p>
            <a:pPr algn="just" eaLnBrk="1" hangingPunct="1">
              <a:spcBef>
                <a:spcPct val="20000"/>
              </a:spcBef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Ogni albero può produrre fino a 80 </a:t>
            </a:r>
            <a:r>
              <a:rPr lang="it-IT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cabosse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 . La </a:t>
            </a:r>
            <a:r>
              <a:rPr lang="it-IT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cabosse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ha un’ altezza di 15-20 cm e contiene 30-40 semi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95536" y="6199566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err="1" smtClean="0">
                <a:latin typeface="Arial" pitchFamily="34" charset="0"/>
                <a:cs typeface="Arial" pitchFamily="34" charset="0"/>
              </a:rPr>
              <a:t>Theobroma</a:t>
            </a:r>
            <a:r>
              <a:rPr lang="it-IT" sz="1200" i="1" dirty="0" smtClean="0">
                <a:latin typeface="Arial" pitchFamily="34" charset="0"/>
                <a:cs typeface="Arial" pitchFamily="34" charset="0"/>
              </a:rPr>
              <a:t> Cacao</a:t>
            </a:r>
            <a:endParaRPr lang="it-IT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27462"/>
            <a:ext cx="17526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6663321" y="6217567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err="1" smtClean="0">
                <a:latin typeface="Arial" pitchFamily="34" charset="0"/>
                <a:cs typeface="Arial" pitchFamily="34" charset="0"/>
              </a:rPr>
              <a:t>Cabosse</a:t>
            </a:r>
            <a:endParaRPr lang="it-IT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047" y="4373753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3635896" y="6165304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latin typeface="Arial" pitchFamily="34" charset="0"/>
                <a:cs typeface="Arial" pitchFamily="34" charset="0"/>
              </a:rPr>
              <a:t>Fiori cacao</a:t>
            </a:r>
            <a:endParaRPr lang="it-IT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665354" y="-27384"/>
            <a:ext cx="151515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Il cacao – La pianta</a:t>
            </a:r>
            <a:endParaRPr lang="it-IT" sz="1200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38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0239-03A1-4F02-A05E-CB8DEB32255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261586"/>
            <a:ext cx="882015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cacao – Fermentazione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854411" cy="439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7144377" y="-27384"/>
            <a:ext cx="203613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Il cacao - La fermentazione</a:t>
            </a:r>
            <a:endParaRPr lang="it-IT" sz="1200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83568" y="108754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FERMENTAZIONE,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operata dai microrganismi locali,  conferisce alla cioccolata fondente l’aroma che sarà quello che verrà gustato.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70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0239-03A1-4F02-A05E-CB8DEB32255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261586"/>
            <a:ext cx="882015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cacao – Fasi di lavorazione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496" y="1016144"/>
            <a:ext cx="856895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it-IT" sz="1600" b="1" dirty="0" smtClean="0">
                <a:solidFill>
                  <a:srgbClr val="FF0000"/>
                </a:solidFill>
                <a:cs typeface="Arial" pitchFamily="34" charset="0"/>
              </a:rPr>
              <a:t>ESTRAZIONE</a:t>
            </a:r>
            <a:r>
              <a:rPr lang="it-IT" sz="1600" dirty="0" smtClean="0">
                <a:solidFill>
                  <a:prstClr val="black"/>
                </a:solidFill>
                <a:cs typeface="Arial" pitchFamily="34" charset="0"/>
              </a:rPr>
              <a:t> 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DEI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SEMI DALLA CABOSSE </a:t>
            </a: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it-IT" sz="1600" b="1" dirty="0" smtClean="0">
                <a:solidFill>
                  <a:srgbClr val="FF0000"/>
                </a:solidFill>
                <a:cs typeface="Arial" pitchFamily="34" charset="0"/>
              </a:rPr>
              <a:t>FERMENTAZIONE</a:t>
            </a:r>
            <a:r>
              <a:rPr lang="it-IT" sz="1600" b="1" dirty="0" smtClean="0">
                <a:solidFill>
                  <a:prstClr val="black"/>
                </a:solidFill>
                <a:cs typeface="Arial" pitchFamily="34" charset="0"/>
              </a:rPr>
              <a:t> 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DEI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SEMI PER 5-6-GIORNI </a:t>
            </a:r>
          </a:p>
          <a:p>
            <a:pPr marL="342900" indent="-34290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it-IT" sz="1600" b="1" dirty="0" smtClean="0">
                <a:solidFill>
                  <a:srgbClr val="FF0000"/>
                </a:solidFill>
                <a:cs typeface="Arial" pitchFamily="34" charset="0"/>
              </a:rPr>
              <a:t>ESSICCAZIONE</a:t>
            </a:r>
            <a:r>
              <a:rPr lang="it-IT" sz="1600" b="1" dirty="0" smtClean="0">
                <a:solidFill>
                  <a:prstClr val="black"/>
                </a:solidFill>
                <a:cs typeface="Arial" pitchFamily="34" charset="0"/>
              </a:rPr>
              <a:t> 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SOLE DEI SEMI PER 10-12 GIORNI </a:t>
            </a: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342900" indent="-34290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it-IT" sz="1600" b="1" dirty="0" smtClean="0">
                <a:solidFill>
                  <a:srgbClr val="FF0000"/>
                </a:solidFill>
                <a:cs typeface="Arial" pitchFamily="34" charset="0"/>
              </a:rPr>
              <a:t>SISTEMAZIONE</a:t>
            </a:r>
            <a:r>
              <a:rPr lang="it-IT" sz="1600" b="1" dirty="0" smtClean="0">
                <a:solidFill>
                  <a:prstClr val="black"/>
                </a:solidFill>
                <a:cs typeface="Arial" pitchFamily="34" charset="0"/>
              </a:rPr>
              <a:t> 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DELLE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FAVE DI CACAO DENTRO AI SACCHI </a:t>
            </a:r>
          </a:p>
          <a:p>
            <a:pPr marL="342900" indent="-34290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it-IT" sz="1600" b="1" dirty="0" smtClean="0">
                <a:solidFill>
                  <a:srgbClr val="FF0000"/>
                </a:solidFill>
                <a:cs typeface="Arial" pitchFamily="34" charset="0"/>
              </a:rPr>
              <a:t>ARRIVO</a:t>
            </a:r>
            <a:r>
              <a:rPr lang="it-IT" sz="1600" b="1" dirty="0" smtClean="0">
                <a:solidFill>
                  <a:prstClr val="black"/>
                </a:solidFill>
                <a:cs typeface="Arial" pitchFamily="34" charset="0"/>
              </a:rPr>
              <a:t> 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DEL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CACAO IN LABORARORIO </a:t>
            </a: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342900" indent="-34290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it-IT" sz="1600" b="1" dirty="0" smtClean="0">
                <a:solidFill>
                  <a:srgbClr val="0070C0"/>
                </a:solidFill>
                <a:cs typeface="Arial" pitchFamily="34" charset="0"/>
              </a:rPr>
              <a:t>PULITURA</a:t>
            </a:r>
            <a:r>
              <a:rPr lang="it-IT" sz="1600" b="1" dirty="0" smtClean="0">
                <a:solidFill>
                  <a:prstClr val="black"/>
                </a:solidFill>
                <a:cs typeface="Arial" pitchFamily="34" charset="0"/>
              </a:rPr>
              <a:t> 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DAI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CORPI ESTRANEI </a:t>
            </a: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342900" indent="-34290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it-IT" sz="1600" b="1" dirty="0" smtClean="0">
                <a:solidFill>
                  <a:srgbClr val="0070C0"/>
                </a:solidFill>
                <a:cs typeface="Arial" pitchFamily="34" charset="0"/>
              </a:rPr>
              <a:t>ELIMINAZIONE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DELLE FAVE ROTTE </a:t>
            </a:r>
          </a:p>
          <a:p>
            <a:pPr marL="342900" indent="-34290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it-IT" sz="1600" b="1" dirty="0" smtClean="0">
                <a:solidFill>
                  <a:srgbClr val="0070C0"/>
                </a:solidFill>
                <a:cs typeface="Arial" pitchFamily="34" charset="0"/>
              </a:rPr>
              <a:t>TOSTATURA</a:t>
            </a:r>
            <a:r>
              <a:rPr lang="it-IT" sz="1600" b="1" dirty="0" smtClean="0">
                <a:solidFill>
                  <a:prstClr val="black"/>
                </a:solidFill>
                <a:cs typeface="Arial" pitchFamily="34" charset="0"/>
              </a:rPr>
              <a:t> 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400 °C PER POCHI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SECONDI</a:t>
            </a:r>
          </a:p>
          <a:p>
            <a:pPr marL="342900" indent="-34290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it-IT" sz="1600" b="1" dirty="0" smtClean="0">
                <a:solidFill>
                  <a:srgbClr val="0070C0"/>
                </a:solidFill>
                <a:cs typeface="Arial" pitchFamily="34" charset="0"/>
              </a:rPr>
              <a:t>SEPARAZIONE</a:t>
            </a:r>
            <a:r>
              <a:rPr lang="it-IT" sz="16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DELLA BUCCIA DALLA FAVA </a:t>
            </a:r>
          </a:p>
          <a:p>
            <a:pPr marL="342900" indent="-34290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it-IT" sz="1600" b="1" dirty="0" smtClean="0">
                <a:solidFill>
                  <a:srgbClr val="0070C0"/>
                </a:solidFill>
                <a:cs typeface="Arial" pitchFamily="34" charset="0"/>
              </a:rPr>
              <a:t>FRANTUMAZIONE</a:t>
            </a:r>
            <a:r>
              <a:rPr lang="it-IT" sz="16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LE FAVE VENGONO RIDOTTE IN GRANELLA </a:t>
            </a: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342900" indent="-34290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it-IT" sz="1600" b="1" dirty="0" smtClean="0">
                <a:solidFill>
                  <a:srgbClr val="0070C0"/>
                </a:solidFill>
                <a:cs typeface="Arial" pitchFamily="34" charset="0"/>
              </a:rPr>
              <a:t>ALCALINIZZAZIONE</a:t>
            </a:r>
            <a:r>
              <a:rPr lang="it-IT" sz="16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BAGNO IN ACQUA DELLA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GRANELLA</a:t>
            </a:r>
            <a:endParaRPr lang="it-IT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342900" indent="-34290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it-IT" sz="1600" b="1" dirty="0" smtClean="0">
                <a:solidFill>
                  <a:srgbClr val="0070C0"/>
                </a:solidFill>
                <a:cs typeface="Arial" pitchFamily="34" charset="0"/>
              </a:rPr>
              <a:t>TOSTATURA 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120 °C PER 30 MINUTI CIRCA </a:t>
            </a: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342900" indent="-34290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it-IT" sz="1600" b="1" dirty="0" smtClean="0">
                <a:solidFill>
                  <a:srgbClr val="0070C0"/>
                </a:solidFill>
                <a:cs typeface="Arial" pitchFamily="34" charset="0"/>
              </a:rPr>
              <a:t>MACINAZIONE</a:t>
            </a:r>
            <a:r>
              <a:rPr lang="it-IT" sz="16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 OTTIENE LA PASTA DI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CACAO</a:t>
            </a:r>
            <a:endParaRPr lang="it-IT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342900" indent="-34290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it-IT" sz="1600" b="1" dirty="0" smtClean="0">
                <a:solidFill>
                  <a:srgbClr val="0070C0"/>
                </a:solidFill>
                <a:cs typeface="Arial" pitchFamily="34" charset="0"/>
              </a:rPr>
              <a:t>SPREMITURA</a:t>
            </a:r>
            <a:r>
              <a:rPr lang="it-IT" sz="1600" b="1" dirty="0" smtClean="0">
                <a:solidFill>
                  <a:prstClr val="black"/>
                </a:solidFill>
                <a:cs typeface="Arial" pitchFamily="34" charset="0"/>
              </a:rPr>
              <a:t> 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DELLA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PASTA DI CACAO </a:t>
            </a:r>
            <a:endParaRPr lang="it-IT" sz="1600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342900" indent="-34290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it-IT" sz="1600" b="1" dirty="0" smtClean="0">
                <a:solidFill>
                  <a:srgbClr val="0070C0"/>
                </a:solidFill>
                <a:cs typeface="Arial" pitchFamily="34" charset="0"/>
              </a:rPr>
              <a:t>SEPARAZIONE</a:t>
            </a:r>
            <a:r>
              <a:rPr lang="it-IT" sz="16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DELLA PARTE GRASSA (BURRO) DALLA PARTE SECCA (PANNELLO DI CACAO) </a:t>
            </a:r>
          </a:p>
        </p:txBody>
      </p:sp>
      <p:sp>
        <p:nvSpPr>
          <p:cNvPr id="2" name="Parentesi graffa chiusa 1"/>
          <p:cNvSpPr/>
          <p:nvPr/>
        </p:nvSpPr>
        <p:spPr>
          <a:xfrm>
            <a:off x="6516216" y="1092583"/>
            <a:ext cx="288032" cy="140031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arentesi graffa chiusa 13"/>
          <p:cNvSpPr/>
          <p:nvPr/>
        </p:nvSpPr>
        <p:spPr>
          <a:xfrm>
            <a:off x="8388424" y="2708920"/>
            <a:ext cx="288032" cy="324036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76256" y="1691516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Prima fase</a:t>
            </a:r>
            <a:endParaRPr lang="it-IT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460432" y="4057908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Seconda</a:t>
            </a:r>
          </a:p>
          <a:p>
            <a:pPr algn="ctr"/>
            <a:r>
              <a:rPr lang="it-IT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fase</a:t>
            </a:r>
            <a:endParaRPr lang="it-IT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948264" y="-24"/>
            <a:ext cx="2162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Il cacao – Fasi di lavorazione</a:t>
            </a:r>
            <a:endParaRPr lang="it-IT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13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23850" y="385500"/>
            <a:ext cx="882015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Storia di una grande azienda italiana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0239-03A1-4F02-A05E-CB8DEB32255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681" y="1268760"/>
            <a:ext cx="87924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/>
            </a:lvl1pPr>
          </a:lstStyle>
          <a:p>
            <a:pPr algn="just"/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L’Azienda Perugina nasce nel </a:t>
            </a:r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1907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a Perugia inizialmente per la fabbricazione dei confetti perché, in quel periodo, il cacao costava troppo.</a:t>
            </a:r>
          </a:p>
          <a:p>
            <a:pPr algn="just"/>
            <a:endParaRPr lang="it-IT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Nel </a:t>
            </a:r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1915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l’azienda affianca ai confetti , la produzione industriale di caramelle, cioccolato e cacao in polvere.</a:t>
            </a:r>
          </a:p>
          <a:p>
            <a:pPr algn="just"/>
            <a:endParaRPr lang="it-IT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Nel</a:t>
            </a:r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1917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nasce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tavoletta </a:t>
            </a:r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Luisa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che</a:t>
            </a:r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diventa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 prodotto di punta dell’immediato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dopoguerra e che ancora oggi,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costituisce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uno dei prodotti Perugina, conosciuti in tutto il mondo.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Nel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1922,prende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forma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 nuovo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cioccolatino: cuore di gianduia e granella di nocciole, guarnito da una nocciola intera e ricoperto di cioccolato fondente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Luisa. La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forma irregolare ricorda la nocca di una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mano e per questo viene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battezzato “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Cazzotto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”.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Poco  dopo viene aggiunto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il cartiglio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 il messaggio d’amore che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diventerà il segno di riconoscimento che lo ha reso unico e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inconfondibile.</a:t>
            </a:r>
          </a:p>
          <a:p>
            <a:pPr algn="just"/>
            <a:endParaRPr lang="it-IT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Nel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1991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Perugina passa a Nestlé Italiana Spa. Da allora Nestlé ha continuato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ad investire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questa azienda , portando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lo stabilimento ad essere uno dei principali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stabilimenti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di Nestlé in Europa per la produzione del cioccolato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6975"/>
            <a:ext cx="2232248" cy="97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985148"/>
            <a:ext cx="1231783" cy="80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938458"/>
            <a:ext cx="844086" cy="85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7668344" y="-24"/>
            <a:ext cx="1532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Arial" pitchFamily="34" charset="0"/>
                <a:cs typeface="Arial" pitchFamily="34" charset="0"/>
              </a:rPr>
              <a:t>L’ </a:t>
            </a:r>
            <a:r>
              <a:rPr lang="it-IT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Azienda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Perugina</a:t>
            </a: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2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44//45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261586"/>
            <a:ext cx="882015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Cosa unisce la matematica alle altre scienze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8635" y="1128109"/>
            <a:ext cx="8568952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Il metodo scientifico di Galileo Galilei, che si suddivide nelle famose 4 fasi:</a:t>
            </a:r>
          </a:p>
          <a:p>
            <a:pPr marL="342900" indent="-3429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osservazione,</a:t>
            </a:r>
          </a:p>
          <a:p>
            <a:pPr marL="342900" indent="-3429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ipotesi,</a:t>
            </a:r>
          </a:p>
          <a:p>
            <a:pPr marL="342900" indent="-3429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sperimentazione e</a:t>
            </a:r>
          </a:p>
          <a:p>
            <a:pPr marL="342900" indent="-3429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«matematizzazione»</a:t>
            </a:r>
          </a:p>
          <a:p>
            <a:pPr eaLnBrk="1" hangingPunct="1">
              <a:spcBef>
                <a:spcPct val="20000"/>
              </a:spcBef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individua l’importanza di tradurre in un </a:t>
            </a:r>
            <a:r>
              <a:rPr lang="it-IT" u="sng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linguaggio universale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 (ossia quello dei numeri), i fenomeni fisici, chimici o altri che si sta esaminando.</a:t>
            </a:r>
          </a:p>
          <a:p>
            <a:pPr eaLnBrk="1" hangingPunct="1">
              <a:spcBef>
                <a:spcPct val="20000"/>
              </a:spcBef>
            </a:pPr>
            <a:endParaRPr lang="it-IT" dirty="0" smtClean="0">
              <a:solidFill>
                <a:schemeClr val="tx1">
                  <a:lumMod val="85000"/>
                  <a:lumOff val="15000"/>
                </a:schemeClr>
              </a:solidFill>
              <a:ea typeface="Verdana" pitchFamily="34" charset="0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Questo l’esempio che secondo noi può spiegare cosa lega la matematica alle scienze.</a:t>
            </a:r>
          </a:p>
          <a:p>
            <a:pPr eaLnBrk="1" hangingPunct="1">
              <a:spcBef>
                <a:spcPct val="20000"/>
              </a:spcBef>
            </a:pPr>
            <a:endParaRPr lang="it-IT" dirty="0" smtClean="0">
              <a:solidFill>
                <a:schemeClr val="tx1">
                  <a:lumMod val="85000"/>
                  <a:lumOff val="15000"/>
                </a:schemeClr>
              </a:solidFill>
              <a:ea typeface="Verdana" pitchFamily="34" charset="0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ea typeface="Verdana" pitchFamily="34" charset="0"/>
              <a:cs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Leonardo da Vinci (1452-1519)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dirty="0">
                <a:solidFill>
                  <a:srgbClr val="FF0000"/>
                </a:solidFill>
                <a:ea typeface="Verdana" pitchFamily="34" charset="0"/>
                <a:cs typeface="Arial" pitchFamily="34" charset="0"/>
              </a:rPr>
              <a:t>« </a:t>
            </a:r>
            <a:r>
              <a:rPr lang="it-IT" b="1" dirty="0">
                <a:solidFill>
                  <a:srgbClr val="FF0000"/>
                </a:solidFill>
                <a:ea typeface="Verdana" pitchFamily="34" charset="0"/>
                <a:cs typeface="Arial" pitchFamily="34" charset="0"/>
              </a:rPr>
              <a:t>Nessuna umana investigazione si può demandare vera scienza se essa non passa per le matematiche dimostrazioni».</a:t>
            </a:r>
          </a:p>
          <a:p>
            <a:pPr eaLnBrk="1" hangingPunct="1">
              <a:spcBef>
                <a:spcPct val="20000"/>
              </a:spcBef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452320" y="-27384"/>
            <a:ext cx="169469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Matematica e Scienze</a:t>
            </a:r>
            <a:endParaRPr lang="it-IT" sz="1200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31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45/</a:t>
            </a:r>
            <a:r>
              <a:rPr lang="it-IT" dirty="0" err="1" smtClean="0">
                <a:solidFill>
                  <a:prstClr val="black">
                    <a:tint val="75000"/>
                  </a:prstClr>
                </a:solidFill>
              </a:rPr>
              <a:t>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261586"/>
            <a:ext cx="882015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Fonti</a:t>
            </a:r>
          </a:p>
        </p:txBody>
      </p:sp>
      <p:sp>
        <p:nvSpPr>
          <p:cNvPr id="8" name="Segnaposto contenuto 4"/>
          <p:cNvSpPr>
            <a:spLocks noGrp="1"/>
          </p:cNvSpPr>
          <p:nvPr>
            <p:ph idx="1"/>
          </p:nvPr>
        </p:nvSpPr>
        <p:spPr>
          <a:xfrm>
            <a:off x="467544" y="1600200"/>
            <a:ext cx="8424936" cy="2836912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Principi di </a:t>
            </a: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scienze dell'alimentazione - Terza 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edizione © </a:t>
            </a: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2012 Zanichelli</a:t>
            </a:r>
            <a:endParaRPr lang="it-IT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Scienza 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 cultura </a:t>
            </a: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dell’alimentazione -  2012 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Zanichelli </a:t>
            </a: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Editore</a:t>
            </a:r>
          </a:p>
          <a:p>
            <a:pPr algn="just"/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Doc. P</a:t>
            </a: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rofessor </a:t>
            </a:r>
            <a:r>
              <a:rPr lang="it-IT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Fucito</a:t>
            </a: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(FERMENTAZIONE)</a:t>
            </a:r>
          </a:p>
          <a:p>
            <a:pPr algn="just"/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http</a:t>
            </a: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://www.salute.gov.it/portale/salute/</a:t>
            </a:r>
          </a:p>
          <a:p>
            <a:pPr algn="just"/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Progettare e fare </a:t>
            </a: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- Zanichelli Editore</a:t>
            </a:r>
          </a:p>
          <a:p>
            <a:pPr algn="just"/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https://www.fondazioneveronesi.it/</a:t>
            </a:r>
          </a:p>
          <a:p>
            <a:pPr algn="just"/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www.albanesi.it/alimentazione/dietamediterranea.htm</a:t>
            </a:r>
            <a:endParaRPr lang="it-IT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r>
              <a:rPr lang="it-IT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ttp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://</a:t>
            </a: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www.expo2015.org/it/</a:t>
            </a:r>
          </a:p>
          <a:p>
            <a:pPr marL="0" indent="0" algn="just">
              <a:buNone/>
            </a:pPr>
            <a:endParaRPr lang="it-IT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87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Classificazione degli alimenti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Gli alimenti, in base al principio nutritivo che contengono in prevalenza, o alla funzione che svolgono, vengono suddivisi  in tre gruppi:</a:t>
            </a: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alimenti plastici , </a:t>
            </a:r>
            <a:r>
              <a:rPr lang="it-IT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ricchi di proteine, </a:t>
            </a:r>
          </a:p>
          <a:p>
            <a:pPr marL="2149475" indent="-178435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come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latte e derivati , carne e pesce;</a:t>
            </a:r>
          </a:p>
          <a:p>
            <a:pPr algn="just">
              <a:buFont typeface="+mj-lt"/>
              <a:buAutoNum type="arabicPeriod"/>
            </a:pPr>
            <a:endParaRPr lang="it-IT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2.  alimenti energetici, </a:t>
            </a:r>
            <a:r>
              <a:rPr lang="it-IT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ricchi di </a:t>
            </a:r>
            <a:r>
              <a:rPr lang="it-IT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grassi e carboidrati , </a:t>
            </a:r>
          </a:p>
          <a:p>
            <a:pPr marL="0" indent="365125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come</a:t>
            </a:r>
            <a:r>
              <a:rPr lang="it-IT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cereali, zuccheri derivati, grassi e olii;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3.  alimenti regolatori e protettivi </a:t>
            </a:r>
            <a:r>
              <a:rPr lang="it-IT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ricchi di </a:t>
            </a:r>
            <a:r>
              <a:rPr lang="it-IT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vitamine e sali minerali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365125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come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ortaggi, frutta e cereali integrali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365125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https://encrypted-tbn2.gstatic.com/images?q=tbn:ANd9GcSe-RNLMKM0-_DpCt6OVeTYzQVLFg51F0W3u-9ybetqoARMQsJO4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20496"/>
            <a:ext cx="1512168" cy="1057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5652120" y="3419563"/>
            <a:ext cx="3456384" cy="801526"/>
            <a:chOff x="5652120" y="3419563"/>
            <a:chExt cx="3456384" cy="801526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3440997"/>
              <a:ext cx="1251673" cy="780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3419563"/>
              <a:ext cx="957108" cy="792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4864" y="3440997"/>
              <a:ext cx="1393640" cy="77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uppo 6"/>
          <p:cNvGrpSpPr/>
          <p:nvPr/>
        </p:nvGrpSpPr>
        <p:grpSpPr>
          <a:xfrm>
            <a:off x="5914756" y="4941168"/>
            <a:ext cx="3049732" cy="1152128"/>
            <a:chOff x="5914756" y="4941168"/>
            <a:chExt cx="3049732" cy="1152128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4756" y="4941168"/>
              <a:ext cx="1922999" cy="1143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4941168"/>
              <a:ext cx="1152128" cy="115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CasellaDiTesto 12"/>
          <p:cNvSpPr txBox="1"/>
          <p:nvPr/>
        </p:nvSpPr>
        <p:spPr>
          <a:xfrm>
            <a:off x="7308304" y="-27384"/>
            <a:ext cx="184537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Alimentazione e alimenti</a:t>
            </a:r>
          </a:p>
        </p:txBody>
      </p:sp>
    </p:spTree>
    <p:extLst>
      <p:ext uri="{BB962C8B-B14F-4D97-AF65-F5344CB8AC3E}">
        <p14:creationId xmlns="" xmlns:p14="http://schemas.microsoft.com/office/powerpoint/2010/main" val="35959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Principi nutritivi organici</a:t>
            </a:r>
            <a:endParaRPr lang="it-IT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 carboidrati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/44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Carboidrati, detti anche glucidi (dal greco "</a:t>
            </a:r>
            <a:r>
              <a:rPr lang="it-IT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glucos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" = dolce) sono sostanze formate da carbonio ed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acqua.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Forniscono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all’organismo energia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si rivelano indispensabili per il buon funzionamento del cervello e del sistema nervoso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Si distinguono in:</a:t>
            </a:r>
          </a:p>
          <a:p>
            <a:pPr algn="just"/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ZUCCHERI SEMPLICI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(es. </a:t>
            </a:r>
            <a:r>
              <a:rPr lang="it-IT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glucosio, fruttosio, saccarosio e lattosio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ZUCCHERI COMPLESSI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(es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amido e fibra alimentare)</a:t>
            </a:r>
          </a:p>
          <a:p>
            <a:pPr marL="0" indent="0" algn="just">
              <a:buNone/>
            </a:pPr>
            <a:endParaRPr lang="it-IT" sz="16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Sono contenuti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principalmente negli alimenti di origine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vegetale e, a seconda della struttura, semplice o complessa forniscono energia di rapido o di prolungato utilizzo.</a:t>
            </a: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Forniscono circa 4 Kcal/g.</a:t>
            </a:r>
            <a:endParaRPr lang="it-IT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6372200" y="5229988"/>
            <a:ext cx="2052165" cy="935316"/>
            <a:chOff x="6012160" y="5625521"/>
            <a:chExt cx="2052165" cy="935316"/>
          </a:xfrm>
        </p:grpSpPr>
        <p:pic>
          <p:nvPicPr>
            <p:cNvPr id="13" name="Picture 5" descr="past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5625521"/>
              <a:ext cx="975468" cy="6404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Mostra immagine a dimensione inter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9634" y="5634269"/>
              <a:ext cx="752725" cy="6317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6012160" y="6283838"/>
              <a:ext cx="20521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Es: di carboidrati complessi</a:t>
              </a: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719121" y="5088137"/>
            <a:ext cx="1811714" cy="1293191"/>
            <a:chOff x="719121" y="5406145"/>
            <a:chExt cx="1811714" cy="1293191"/>
          </a:xfrm>
        </p:grpSpPr>
        <p:pic>
          <p:nvPicPr>
            <p:cNvPr id="17" name="Picture 4" descr="ANd9GcQWxu_gHW5tv9nzyrPFzkRwWy-H5WUwdsm30PUUDIQ3GBvGQ8JK9otsH7s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3" y="5406145"/>
              <a:ext cx="831507" cy="9963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ANd9GcREO5j5p_gLeeQ8_NuEyHNSJzhMo-zNtmq4-mMssdgdvVI15ystMas7AQ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091" y="5406145"/>
              <a:ext cx="759863" cy="101619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asellaDiTesto 18"/>
            <p:cNvSpPr txBox="1"/>
            <p:nvPr/>
          </p:nvSpPr>
          <p:spPr>
            <a:xfrm>
              <a:off x="719121" y="6422337"/>
              <a:ext cx="18117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Es: di </a:t>
              </a:r>
              <a:r>
                <a:rPr lang="it-IT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carboidrati</a:t>
              </a:r>
              <a:r>
                <a:rPr lang="it-IT" sz="12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semplici</a:t>
              </a:r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7380312" y="-27384"/>
            <a:ext cx="179408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Principi nutritivi organici</a:t>
            </a:r>
          </a:p>
        </p:txBody>
      </p:sp>
    </p:spTree>
    <p:extLst>
      <p:ext uri="{BB962C8B-B14F-4D97-AF65-F5344CB8AC3E}">
        <p14:creationId xmlns="" xmlns:p14="http://schemas.microsoft.com/office/powerpoint/2010/main" val="34403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Le proteine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/44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Sono sostanze complesse formate dagli aminoacidi e svolgono una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funzione plastica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per il nostro organismo infatti costituiscono la struttura delle nostre cellule contribuendo alla costruzione di organi, tessuti e aiutano il nostro sistema immunitario.</a:t>
            </a: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migliori proteine, dal punto di vista alimentare, sono quelle presenti nei cibi di </a:t>
            </a: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origine animale </a:t>
            </a:r>
            <a:r>
              <a:rPr lang="it-IT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16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carne, pesce, latte e uova</a:t>
            </a:r>
            <a:r>
              <a:rPr lang="it-IT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tuttavia, mangiando insieme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cereali e legumi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che contengono proteine di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medio valore si riesce a fornire all’organismo, una miscela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di amminoacidi simile a quella proveniente dalla digestione di proteine animali.</a:t>
            </a: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Forniscono circa 4 Kcal/g.</a:t>
            </a:r>
            <a:endParaRPr lang="it-IT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395536" y="4653136"/>
            <a:ext cx="2343911" cy="1656184"/>
            <a:chOff x="611560" y="4653136"/>
            <a:chExt cx="2343911" cy="165618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653136"/>
              <a:ext cx="1947038" cy="1360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CasellaDiTesto 8"/>
            <p:cNvSpPr txBox="1"/>
            <p:nvPr/>
          </p:nvSpPr>
          <p:spPr>
            <a:xfrm>
              <a:off x="611560" y="6032321"/>
              <a:ext cx="23439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Es: di </a:t>
              </a:r>
              <a:r>
                <a:rPr lang="it-IT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proteine di origine animale</a:t>
              </a:r>
              <a:endParaRPr lang="it-IT" sz="12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4836271" y="4653135"/>
            <a:ext cx="3696169" cy="1806443"/>
            <a:chOff x="4656090" y="4653135"/>
            <a:chExt cx="3696169" cy="1806443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090" y="4653136"/>
              <a:ext cx="2580206" cy="1517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4653135"/>
              <a:ext cx="2124075" cy="1517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CasellaDiTesto 11"/>
            <p:cNvSpPr txBox="1"/>
            <p:nvPr/>
          </p:nvSpPr>
          <p:spPr>
            <a:xfrm>
              <a:off x="5364088" y="6182579"/>
              <a:ext cx="2387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Es: di </a:t>
              </a:r>
              <a:r>
                <a:rPr lang="it-IT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proteine di origine vegetale</a:t>
              </a:r>
              <a:endParaRPr lang="it-IT" sz="12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7380312" y="-27384"/>
            <a:ext cx="179408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Principi nutritivi organici</a:t>
            </a:r>
          </a:p>
        </p:txBody>
      </p:sp>
    </p:spTree>
    <p:extLst>
      <p:ext uri="{BB962C8B-B14F-4D97-AF65-F5344CB8AC3E}">
        <p14:creationId xmlns="" xmlns:p14="http://schemas.microsoft.com/office/powerpoint/2010/main" val="977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 grassi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11BE-8327-4CD5-B424-DF049C9288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/44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grassi detti anche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lipidi (dal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greco </a:t>
            </a:r>
            <a:r>
              <a:rPr lang="it-IT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lipos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grasso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 . </a:t>
            </a: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Sono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elementi essenziali dell’alimentazione e forniscono all’organismo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energia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inoltre,</a:t>
            </a:r>
          </a:p>
          <a:p>
            <a:pPr marL="0" indent="0" algn="just">
              <a:buNone/>
            </a:pPr>
            <a:r>
              <a:rPr lang="it-IT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trasportano le vitamine liposolubili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contribuiscono a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mantenere costante la temperatura del corpo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 lipidi possono essere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solidi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(grassi) oppure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liquidi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(oli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grassi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assunti dall'organismo provengono da diverse fonti: </a:t>
            </a:r>
            <a:r>
              <a:rPr lang="it-IT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olio di oliva o di semi, burro, il grasso nella carne </a:t>
            </a:r>
            <a:r>
              <a:rPr lang="it-IT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marL="0" indent="0" algn="just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 lipidi sono nutrienti indispensabili ma un'eccessiva assunzione può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portare all’ obesità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! </a:t>
            </a: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 lipidi di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origine animale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apportano tutti, anche se in diversa misura, il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colesterolo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che è ritenuto nocivo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alla salute se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assunto in notevole quantità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 lipidi di </a:t>
            </a:r>
            <a:r>
              <a:rPr lang="it-IT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origine vegetale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invece contengono acidi grassi insaturi che  abbassano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deposizione del colesterolo nei vasi sanguigni.</a:t>
            </a:r>
          </a:p>
          <a:p>
            <a:pPr marL="0" indent="0" algn="ctr">
              <a:buNone/>
            </a:pPr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Forniscono circa 9 Kcal/g.</a:t>
            </a:r>
            <a:endParaRPr lang="it-IT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539552" y="5085184"/>
            <a:ext cx="1440160" cy="1368152"/>
            <a:chOff x="539552" y="5085184"/>
            <a:chExt cx="1440160" cy="1368152"/>
          </a:xfrm>
        </p:grpSpPr>
        <p:pic>
          <p:nvPicPr>
            <p:cNvPr id="16" name="Picture 13" descr="6a0133f4b1e466970b015435f602af970c-800w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5085184"/>
              <a:ext cx="1440160" cy="1092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asellaDiTesto 6"/>
            <p:cNvSpPr txBox="1"/>
            <p:nvPr/>
          </p:nvSpPr>
          <p:spPr>
            <a:xfrm>
              <a:off x="620172" y="6176337"/>
              <a:ext cx="12875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Es: di </a:t>
              </a:r>
              <a:r>
                <a:rPr lang="it-IT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lipidi solidi </a:t>
              </a:r>
              <a:endParaRPr lang="it-IT" sz="12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7092280" y="5085184"/>
            <a:ext cx="1516731" cy="1286282"/>
            <a:chOff x="7092280" y="5157192"/>
            <a:chExt cx="1516731" cy="1286282"/>
          </a:xfrm>
        </p:grpSpPr>
        <p:pic>
          <p:nvPicPr>
            <p:cNvPr id="20" name="Picture 7" descr="lipidi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157192"/>
              <a:ext cx="1516731" cy="1017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sellaDiTesto 8"/>
            <p:cNvSpPr txBox="1"/>
            <p:nvPr/>
          </p:nvSpPr>
          <p:spPr>
            <a:xfrm>
              <a:off x="7206879" y="6166475"/>
              <a:ext cx="12859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Es: di </a:t>
              </a:r>
              <a:r>
                <a:rPr lang="it-IT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lipidi liquidi</a:t>
              </a:r>
              <a:endParaRPr lang="it-IT" sz="12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7380312" y="-27384"/>
            <a:ext cx="179408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Principi nutritivi organici</a:t>
            </a:r>
          </a:p>
        </p:txBody>
      </p:sp>
    </p:spTree>
    <p:extLst>
      <p:ext uri="{BB962C8B-B14F-4D97-AF65-F5344CB8AC3E}">
        <p14:creationId xmlns="" xmlns:p14="http://schemas.microsoft.com/office/powerpoint/2010/main" val="23899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4108</Words>
  <Application>Microsoft Office PowerPoint</Application>
  <PresentationFormat>Presentazione su schermo (4:3)</PresentationFormat>
  <Paragraphs>515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45</vt:i4>
      </vt:variant>
    </vt:vector>
  </HeadingPairs>
  <TitlesOfParts>
    <vt:vector size="50" baseType="lpstr">
      <vt:lpstr>Tema di Office</vt:lpstr>
      <vt:lpstr>1_Tema di Office</vt:lpstr>
      <vt:lpstr>2_Tema di Office</vt:lpstr>
      <vt:lpstr>3_Tema di Office</vt:lpstr>
      <vt:lpstr>4_Tema di Office</vt:lpstr>
      <vt:lpstr>Alimentazione e dintorni</vt:lpstr>
      <vt:lpstr>Indice</vt:lpstr>
      <vt:lpstr>Alimentazione e alimenti</vt:lpstr>
      <vt:lpstr>Principi nutritivi o nutrienti</vt:lpstr>
      <vt:lpstr>Classificazione degli alimenti</vt:lpstr>
      <vt:lpstr>Principi nutritivi organici</vt:lpstr>
      <vt:lpstr>I carboidrati</vt:lpstr>
      <vt:lpstr>Le proteine</vt:lpstr>
      <vt:lpstr>I grassi</vt:lpstr>
      <vt:lpstr>Le vitamine (1/2)</vt:lpstr>
      <vt:lpstr>Le vitamine (2/2)</vt:lpstr>
      <vt:lpstr>Principi nutritivi inorganici</vt:lpstr>
      <vt:lpstr>L’ acqua</vt:lpstr>
      <vt:lpstr>I sali minerali (1/2)</vt:lpstr>
      <vt:lpstr>I sali minerali (2/2)</vt:lpstr>
      <vt:lpstr>La «piramide alimentare»</vt:lpstr>
      <vt:lpstr>La piramide alimentare</vt:lpstr>
      <vt:lpstr>La piramide «mediterranea» e «dello sportivo»</vt:lpstr>
      <vt:lpstr>La piramide «vegetariana» e «vegana»</vt:lpstr>
      <vt:lpstr>La dieta mediterranea</vt:lpstr>
      <vt:lpstr>Dieta equilibrata e L.A.R.N.</vt:lpstr>
      <vt:lpstr>Dieta equilibrata e corretta</vt:lpstr>
      <vt:lpstr>L.A.R.N.</vt:lpstr>
      <vt:lpstr>I disturbi del comportamento alimentare</vt:lpstr>
      <vt:lpstr>I disturbi del comportamento alimentare (1/2)</vt:lpstr>
      <vt:lpstr>I disturbi del comportamento alimentare (2/2)</vt:lpstr>
      <vt:lpstr>HACCP</vt:lpstr>
      <vt:lpstr>HACCP (Hazard Analysis Critical Control Point)</vt:lpstr>
      <vt:lpstr>EXPO MILANO 2015</vt:lpstr>
      <vt:lpstr>EXPO MILANO 2015</vt:lpstr>
      <vt:lpstr>EXPO MILANO 2015 (2/2)</vt:lpstr>
      <vt:lpstr>La Carta di Milano: l’eredità più grande di Expo Milano 2015</vt:lpstr>
      <vt:lpstr>La Carta di Milano: i 4 temi affrontati</vt:lpstr>
      <vt:lpstr>Alcuni approfondimenti:  Esercitazioni in laboratorio Fermentazione Il cacao L’ Azienda Perugina Come applicare la matematica in scienze </vt:lpstr>
      <vt:lpstr>Esercitazioni in laboratorio (1/4)</vt:lpstr>
      <vt:lpstr>Esercitazioni in laboratorio (2/4)</vt:lpstr>
      <vt:lpstr>Esercitazioni in laboratorio (3/4)</vt:lpstr>
      <vt:lpstr>Esercitazioni in laboratorio (4/4)</vt:lpstr>
      <vt:lpstr>Fermentazione</vt:lpstr>
      <vt:lpstr>Diapositiva 40</vt:lpstr>
      <vt:lpstr>Diapositiva 41</vt:lpstr>
      <vt:lpstr>Diapositiva 42</vt:lpstr>
      <vt:lpstr>Diapositiva 43</vt:lpstr>
      <vt:lpstr>Diapositiva 44</vt:lpstr>
      <vt:lpstr>Diapositiva 45</vt:lpstr>
    </vt:vector>
  </TitlesOfParts>
  <Company>Telecom Italia S.p.A.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Macaluso</dc:creator>
  <cp:lastModifiedBy>utente</cp:lastModifiedBy>
  <cp:revision>49</cp:revision>
  <cp:lastPrinted>2015-05-26T07:20:43Z</cp:lastPrinted>
  <dcterms:created xsi:type="dcterms:W3CDTF">2015-05-25T13:11:48Z</dcterms:created>
  <dcterms:modified xsi:type="dcterms:W3CDTF">2015-05-26T13:46:13Z</dcterms:modified>
</cp:coreProperties>
</file>